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slideLayouts/slideLayout4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4" r:id="rId5"/>
    <p:sldMasterId id="2147483682" r:id="rId6"/>
    <p:sldMasterId id="2147483694" r:id="rId7"/>
    <p:sldMasterId id="2147483707" r:id="rId8"/>
  </p:sldMasterIdLst>
  <p:notesMasterIdLst>
    <p:notesMasterId r:id="rId24"/>
  </p:notesMasterIdLst>
  <p:sldIdLst>
    <p:sldId id="1253" r:id="rId9"/>
    <p:sldId id="1239" r:id="rId10"/>
    <p:sldId id="1241" r:id="rId11"/>
    <p:sldId id="404" r:id="rId12"/>
    <p:sldId id="405" r:id="rId13"/>
    <p:sldId id="1240" r:id="rId14"/>
    <p:sldId id="1245" r:id="rId15"/>
    <p:sldId id="1246" r:id="rId16"/>
    <p:sldId id="1247" r:id="rId17"/>
    <p:sldId id="1248" r:id="rId18"/>
    <p:sldId id="1249" r:id="rId19"/>
    <p:sldId id="1250" r:id="rId20"/>
    <p:sldId id="430" r:id="rId21"/>
    <p:sldId id="1254" r:id="rId22"/>
    <p:sldId id="40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1D6421E-5EDA-4993-90AF-F6FD3BD63D29}">
          <p14:sldIdLst>
            <p14:sldId id="1253"/>
            <p14:sldId id="1239"/>
            <p14:sldId id="1241"/>
          </p14:sldIdLst>
        </p14:section>
        <p14:section name="hydrologic data aggregation" id="{A25E7C43-37D0-4706-A57F-2126B0CC6DF5}">
          <p14:sldIdLst>
            <p14:sldId id="404"/>
            <p14:sldId id="405"/>
            <p14:sldId id="1240"/>
            <p14:sldId id="1245"/>
            <p14:sldId id="1246"/>
            <p14:sldId id="1247"/>
            <p14:sldId id="1248"/>
            <p14:sldId id="1249"/>
            <p14:sldId id="1250"/>
            <p14:sldId id="430"/>
            <p14:sldId id="1254"/>
            <p14:sldId id="40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007" autoAdjust="0"/>
    <p:restoredTop sz="77857" autoAdjust="0"/>
  </p:normalViewPr>
  <p:slideViewPr>
    <p:cSldViewPr snapToGrid="0">
      <p:cViewPr varScale="1">
        <p:scale>
          <a:sx n="160" d="100"/>
          <a:sy n="160" d="100"/>
        </p:scale>
        <p:origin x="40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0C45D8-61DE-4238-A213-07DEF2D26A56}" type="doc">
      <dgm:prSet loTypeId="urn:microsoft.com/office/officeart/2005/8/layout/hList1" loCatId="list" qsTypeId="urn:microsoft.com/office/officeart/2005/8/quickstyle/simple1" qsCatId="simple" csTypeId="urn:microsoft.com/office/officeart/2005/8/colors/accent0_3" csCatId="mainScheme" phldr="1"/>
      <dgm:spPr/>
      <dgm:t>
        <a:bodyPr/>
        <a:lstStyle/>
        <a:p>
          <a:endParaRPr lang="en-US"/>
        </a:p>
      </dgm:t>
    </dgm:pt>
    <dgm:pt modelId="{CB6638E1-A309-466C-A6E0-585A763FE6BE}">
      <dgm:prSet phldrT="[Text]"/>
      <dgm:spPr/>
      <dgm:t>
        <a:bodyPr/>
        <a:lstStyle/>
        <a:p>
          <a:r>
            <a:rPr lang="en-US" dirty="0"/>
            <a:t>4.1 Data Integration</a:t>
          </a:r>
        </a:p>
      </dgm:t>
    </dgm:pt>
    <dgm:pt modelId="{2F62B655-2D59-4044-B329-865886F6A333}" type="parTrans" cxnId="{D77FD45D-CBDF-41EA-8FAE-81CB30ED43B1}">
      <dgm:prSet/>
      <dgm:spPr/>
      <dgm:t>
        <a:bodyPr/>
        <a:lstStyle/>
        <a:p>
          <a:endParaRPr lang="en-US"/>
        </a:p>
      </dgm:t>
    </dgm:pt>
    <dgm:pt modelId="{94B76D47-2030-4B72-9E51-2A71477EAA36}" type="sibTrans" cxnId="{D77FD45D-CBDF-41EA-8FAE-81CB30ED43B1}">
      <dgm:prSet/>
      <dgm:spPr/>
      <dgm:t>
        <a:bodyPr/>
        <a:lstStyle/>
        <a:p>
          <a:endParaRPr lang="en-US"/>
        </a:p>
      </dgm:t>
    </dgm:pt>
    <dgm:pt modelId="{C54B91AD-BE8A-47AE-969A-D36626D63222}">
      <dgm:prSet phldrT="[Text]"/>
      <dgm:spPr/>
      <dgm:t>
        <a:bodyPr/>
        <a:lstStyle/>
        <a:p>
          <a:r>
            <a:rPr lang="en-US" dirty="0"/>
            <a:t>Gutenson/Wahl (CHL)</a:t>
          </a:r>
        </a:p>
      </dgm:t>
    </dgm:pt>
    <dgm:pt modelId="{DC74CE84-541C-4214-8DF9-BF7271E0AF72}" type="parTrans" cxnId="{4297BA8D-60FF-4447-9799-6FD1412C4C60}">
      <dgm:prSet/>
      <dgm:spPr/>
      <dgm:t>
        <a:bodyPr/>
        <a:lstStyle/>
        <a:p>
          <a:endParaRPr lang="en-US"/>
        </a:p>
      </dgm:t>
    </dgm:pt>
    <dgm:pt modelId="{459B9ECF-A3C1-49C2-9644-94F0F4DCB328}" type="sibTrans" cxnId="{4297BA8D-60FF-4447-9799-6FD1412C4C60}">
      <dgm:prSet/>
      <dgm:spPr/>
      <dgm:t>
        <a:bodyPr/>
        <a:lstStyle/>
        <a:p>
          <a:endParaRPr lang="en-US"/>
        </a:p>
      </dgm:t>
    </dgm:pt>
    <dgm:pt modelId="{862E0777-F940-4DFB-AA25-262899341DD3}">
      <dgm:prSet phldrT="[Text]"/>
      <dgm:spPr/>
      <dgm:t>
        <a:bodyPr/>
        <a:lstStyle/>
        <a:p>
          <a:r>
            <a:rPr lang="en-US" dirty="0"/>
            <a:t>Scott Christensen (ITL)</a:t>
          </a:r>
        </a:p>
      </dgm:t>
    </dgm:pt>
    <dgm:pt modelId="{E3BEE91B-D773-4F09-B8D2-86F1ACB2B0DC}" type="parTrans" cxnId="{C2F42730-7157-4CFB-88E1-9BD2D5214F83}">
      <dgm:prSet/>
      <dgm:spPr/>
      <dgm:t>
        <a:bodyPr/>
        <a:lstStyle/>
        <a:p>
          <a:endParaRPr lang="en-US"/>
        </a:p>
      </dgm:t>
    </dgm:pt>
    <dgm:pt modelId="{8AF2E1D0-AB12-4119-90FD-D94D805765F4}" type="sibTrans" cxnId="{C2F42730-7157-4CFB-88E1-9BD2D5214F83}">
      <dgm:prSet/>
      <dgm:spPr/>
      <dgm:t>
        <a:bodyPr/>
        <a:lstStyle/>
        <a:p>
          <a:endParaRPr lang="en-US"/>
        </a:p>
      </dgm:t>
    </dgm:pt>
    <dgm:pt modelId="{7154BC3A-641D-4349-A449-9F6077C7D999}">
      <dgm:prSet phldrT="[Text]"/>
      <dgm:spPr/>
      <dgm:t>
        <a:bodyPr/>
        <a:lstStyle/>
        <a:p>
          <a:r>
            <a:rPr lang="en-US" dirty="0"/>
            <a:t>4.2 Vegetative Controls on Hydrology</a:t>
          </a:r>
        </a:p>
      </dgm:t>
    </dgm:pt>
    <dgm:pt modelId="{6F3F1C81-D0AB-4CDB-9286-51E022BBBC24}" type="parTrans" cxnId="{9E162B4A-87B9-42C7-95BB-57922396A9BC}">
      <dgm:prSet/>
      <dgm:spPr/>
      <dgm:t>
        <a:bodyPr/>
        <a:lstStyle/>
        <a:p>
          <a:endParaRPr lang="en-US"/>
        </a:p>
      </dgm:t>
    </dgm:pt>
    <dgm:pt modelId="{B7A5F620-4390-4472-B355-36285201322E}" type="sibTrans" cxnId="{9E162B4A-87B9-42C7-95BB-57922396A9BC}">
      <dgm:prSet/>
      <dgm:spPr/>
      <dgm:t>
        <a:bodyPr/>
        <a:lstStyle/>
        <a:p>
          <a:endParaRPr lang="en-US"/>
        </a:p>
      </dgm:t>
    </dgm:pt>
    <dgm:pt modelId="{12BB94A3-753A-4254-B529-DA6EDDAC310D}">
      <dgm:prSet phldrT="[Text]"/>
      <dgm:spPr/>
      <dgm:t>
        <a:bodyPr/>
        <a:lstStyle/>
        <a:p>
          <a:r>
            <a:rPr lang="en-US" dirty="0"/>
            <a:t>Todd Steissberg (EL)</a:t>
          </a:r>
        </a:p>
      </dgm:t>
    </dgm:pt>
    <dgm:pt modelId="{ADA00EE1-0D12-4D63-978F-1381E0042451}" type="parTrans" cxnId="{FE0C9529-51DE-46D3-87BB-EF3761B73D6D}">
      <dgm:prSet/>
      <dgm:spPr/>
      <dgm:t>
        <a:bodyPr/>
        <a:lstStyle/>
        <a:p>
          <a:endParaRPr lang="en-US"/>
        </a:p>
      </dgm:t>
    </dgm:pt>
    <dgm:pt modelId="{2BFB8E17-CC02-4F90-A7A8-B26C0617BFC2}" type="sibTrans" cxnId="{FE0C9529-51DE-46D3-87BB-EF3761B73D6D}">
      <dgm:prSet/>
      <dgm:spPr/>
      <dgm:t>
        <a:bodyPr/>
        <a:lstStyle/>
        <a:p>
          <a:endParaRPr lang="en-US"/>
        </a:p>
      </dgm:t>
    </dgm:pt>
    <dgm:pt modelId="{A3C0AC1C-4B96-4419-A07F-A5B0E221EEFA}">
      <dgm:prSet phldrT="[Text]"/>
      <dgm:spPr/>
      <dgm:t>
        <a:bodyPr/>
        <a:lstStyle/>
        <a:p>
          <a:r>
            <a:rPr lang="en-US" dirty="0"/>
            <a:t>Todd Swannack (EL)</a:t>
          </a:r>
        </a:p>
      </dgm:t>
    </dgm:pt>
    <dgm:pt modelId="{1834696F-36D7-48D3-B477-2FFD3B9678E0}" type="parTrans" cxnId="{364F5E90-3ECC-4DE4-800D-AA41EE045C64}">
      <dgm:prSet/>
      <dgm:spPr/>
      <dgm:t>
        <a:bodyPr/>
        <a:lstStyle/>
        <a:p>
          <a:endParaRPr lang="en-US"/>
        </a:p>
      </dgm:t>
    </dgm:pt>
    <dgm:pt modelId="{B47EE975-0048-42A7-AAE6-13E4AF42FFA3}" type="sibTrans" cxnId="{364F5E90-3ECC-4DE4-800D-AA41EE045C64}">
      <dgm:prSet/>
      <dgm:spPr/>
      <dgm:t>
        <a:bodyPr/>
        <a:lstStyle/>
        <a:p>
          <a:endParaRPr lang="en-US"/>
        </a:p>
      </dgm:t>
    </dgm:pt>
    <dgm:pt modelId="{5D81D430-88BD-4349-B5BD-488A2F1966DC}">
      <dgm:prSet phldrT="[Text]"/>
      <dgm:spPr/>
      <dgm:t>
        <a:bodyPr/>
        <a:lstStyle/>
        <a:p>
          <a:r>
            <a:rPr lang="en-US" dirty="0"/>
            <a:t>4.3 Spatially Distributed Soil Moisture and Run-off</a:t>
          </a:r>
        </a:p>
      </dgm:t>
    </dgm:pt>
    <dgm:pt modelId="{9E517885-48D0-4283-8AB4-5012416AA2BB}" type="parTrans" cxnId="{7DD21B54-F366-4041-9402-2C0660090A47}">
      <dgm:prSet/>
      <dgm:spPr/>
      <dgm:t>
        <a:bodyPr/>
        <a:lstStyle/>
        <a:p>
          <a:endParaRPr lang="en-US"/>
        </a:p>
      </dgm:t>
    </dgm:pt>
    <dgm:pt modelId="{78691541-AAAD-4DA5-9140-EE3B4EB52FF0}" type="sibTrans" cxnId="{7DD21B54-F366-4041-9402-2C0660090A47}">
      <dgm:prSet/>
      <dgm:spPr/>
      <dgm:t>
        <a:bodyPr/>
        <a:lstStyle/>
        <a:p>
          <a:endParaRPr lang="en-US"/>
        </a:p>
      </dgm:t>
    </dgm:pt>
    <dgm:pt modelId="{701BF9DA-8BE5-4F56-9E27-2FFD302A41E3}">
      <dgm:prSet phldrT="[Text]"/>
      <dgm:spPr/>
      <dgm:t>
        <a:bodyPr/>
        <a:lstStyle/>
        <a:p>
          <a:r>
            <a:rPr lang="en-US" dirty="0"/>
            <a:t>Nawa Pradhan (CHL)</a:t>
          </a:r>
        </a:p>
      </dgm:t>
    </dgm:pt>
    <dgm:pt modelId="{5DE69A32-23A4-4345-879D-4AD64F8CFDC9}" type="parTrans" cxnId="{A5D83769-84DE-4A56-BF4C-F59A291E73AB}">
      <dgm:prSet/>
      <dgm:spPr/>
      <dgm:t>
        <a:bodyPr/>
        <a:lstStyle/>
        <a:p>
          <a:endParaRPr lang="en-US"/>
        </a:p>
      </dgm:t>
    </dgm:pt>
    <dgm:pt modelId="{4B6B08CD-4D97-4060-BBE2-2733EE30ACEE}" type="sibTrans" cxnId="{A5D83769-84DE-4A56-BF4C-F59A291E73AB}">
      <dgm:prSet/>
      <dgm:spPr/>
      <dgm:t>
        <a:bodyPr/>
        <a:lstStyle/>
        <a:p>
          <a:endParaRPr lang="en-US"/>
        </a:p>
      </dgm:t>
    </dgm:pt>
    <dgm:pt modelId="{7C8BB1BF-0F50-47C4-99F7-88A1C0120623}">
      <dgm:prSet phldrT="[Text]"/>
      <dgm:spPr/>
      <dgm:t>
        <a:bodyPr/>
        <a:lstStyle/>
        <a:p>
          <a:r>
            <a:rPr lang="en-US" dirty="0"/>
            <a:t>Ross Alter/Anna Wagner  (CRREL)</a:t>
          </a:r>
        </a:p>
      </dgm:t>
    </dgm:pt>
    <dgm:pt modelId="{B350B16F-C70C-40D1-9090-0CC3C6EB8EA8}" type="parTrans" cxnId="{1FB4F874-2F03-46BE-9A38-58873F05BBCC}">
      <dgm:prSet/>
      <dgm:spPr/>
      <dgm:t>
        <a:bodyPr/>
        <a:lstStyle/>
        <a:p>
          <a:endParaRPr lang="en-US"/>
        </a:p>
      </dgm:t>
    </dgm:pt>
    <dgm:pt modelId="{7F3E51EA-F918-4D34-9FCE-B091C556805A}" type="sibTrans" cxnId="{1FB4F874-2F03-46BE-9A38-58873F05BBCC}">
      <dgm:prSet/>
      <dgm:spPr/>
      <dgm:t>
        <a:bodyPr/>
        <a:lstStyle/>
        <a:p>
          <a:endParaRPr lang="en-US"/>
        </a:p>
      </dgm:t>
    </dgm:pt>
    <dgm:pt modelId="{9FC84E5A-D718-49AF-A7A5-B2D76A9BC3C8}">
      <dgm:prSet phldrT="[Text]"/>
      <dgm:spPr/>
      <dgm:t>
        <a:bodyPr/>
        <a:lstStyle/>
        <a:p>
          <a:r>
            <a:rPr lang="en-US" dirty="0"/>
            <a:t>Chase Hamilton (CHL)</a:t>
          </a:r>
        </a:p>
      </dgm:t>
    </dgm:pt>
    <dgm:pt modelId="{85032334-299B-49E2-9EB7-EF2DA9CA577F}" type="parTrans" cxnId="{8D8D8C4F-BD4D-4590-AED3-CB7945F1B6C1}">
      <dgm:prSet/>
      <dgm:spPr/>
      <dgm:t>
        <a:bodyPr/>
        <a:lstStyle/>
        <a:p>
          <a:endParaRPr lang="en-US"/>
        </a:p>
      </dgm:t>
    </dgm:pt>
    <dgm:pt modelId="{902CA76B-6748-4854-8D0E-5E459D2DD5DC}" type="sibTrans" cxnId="{8D8D8C4F-BD4D-4590-AED3-CB7945F1B6C1}">
      <dgm:prSet/>
      <dgm:spPr/>
      <dgm:t>
        <a:bodyPr/>
        <a:lstStyle/>
        <a:p>
          <a:endParaRPr lang="en-US"/>
        </a:p>
      </dgm:t>
    </dgm:pt>
    <dgm:pt modelId="{394DD63F-05AE-47E2-BA0F-4CDF88EC16D8}">
      <dgm:prSet phldr="0"/>
      <dgm:spPr/>
      <dgm:t>
        <a:bodyPr/>
        <a:lstStyle/>
        <a:p>
          <a:pPr rtl="0"/>
          <a:r>
            <a:rPr lang="en-US" dirty="0">
              <a:latin typeface="+mn-lt"/>
            </a:rPr>
            <a:t>John Eylander (CHL)</a:t>
          </a:r>
        </a:p>
      </dgm:t>
    </dgm:pt>
    <dgm:pt modelId="{DF682233-732C-43AF-9C92-50E4A4B5F713}" type="parTrans" cxnId="{11A584F5-69BE-4275-9E9A-7C1E577F6C2F}">
      <dgm:prSet/>
      <dgm:spPr/>
      <dgm:t>
        <a:bodyPr/>
        <a:lstStyle/>
        <a:p>
          <a:endParaRPr lang="en-US"/>
        </a:p>
      </dgm:t>
    </dgm:pt>
    <dgm:pt modelId="{960973BB-F8F5-423C-9695-CE2E9ED7A7C6}" type="sibTrans" cxnId="{11A584F5-69BE-4275-9E9A-7C1E577F6C2F}">
      <dgm:prSet/>
      <dgm:spPr/>
      <dgm:t>
        <a:bodyPr/>
        <a:lstStyle/>
        <a:p>
          <a:endParaRPr lang="en-US"/>
        </a:p>
      </dgm:t>
    </dgm:pt>
    <dgm:pt modelId="{ED17BFC6-C820-44F9-83AE-4F83FF853F29}">
      <dgm:prSet phldrT="[Text]"/>
      <dgm:spPr/>
      <dgm:t>
        <a:bodyPr/>
        <a:lstStyle/>
        <a:p>
          <a:r>
            <a:rPr lang="en-US" dirty="0"/>
            <a:t>Rose Shillito/Steven Brown/ Clay </a:t>
          </a:r>
          <a:r>
            <a:rPr lang="en-US" dirty="0" err="1"/>
            <a:t>LaHatte</a:t>
          </a:r>
          <a:r>
            <a:rPr lang="en-US" dirty="0"/>
            <a:t> (CHL)</a:t>
          </a:r>
        </a:p>
      </dgm:t>
    </dgm:pt>
    <dgm:pt modelId="{9E283B7D-F839-47B2-8FAF-CC5E002B0B30}" type="parTrans" cxnId="{D21B433C-E700-4EDE-A227-3228E2AC8EFB}">
      <dgm:prSet/>
      <dgm:spPr/>
      <dgm:t>
        <a:bodyPr/>
        <a:lstStyle/>
        <a:p>
          <a:endParaRPr lang="en-US"/>
        </a:p>
      </dgm:t>
    </dgm:pt>
    <dgm:pt modelId="{BE66B356-A192-42FF-914F-9A723AFACBFE}" type="sibTrans" cxnId="{D21B433C-E700-4EDE-A227-3228E2AC8EFB}">
      <dgm:prSet/>
      <dgm:spPr/>
      <dgm:t>
        <a:bodyPr/>
        <a:lstStyle/>
        <a:p>
          <a:endParaRPr lang="en-US"/>
        </a:p>
      </dgm:t>
    </dgm:pt>
    <dgm:pt modelId="{AD261402-93F9-40D6-875F-F0F9A027A5A3}">
      <dgm:prSet phldrT="[Text]"/>
      <dgm:spPr/>
      <dgm:t>
        <a:bodyPr/>
        <a:lstStyle/>
        <a:p>
          <a:endParaRPr lang="en-US" dirty="0"/>
        </a:p>
      </dgm:t>
    </dgm:pt>
    <dgm:pt modelId="{1A6978DA-4973-4E5F-A63F-171CD68C6655}" type="parTrans" cxnId="{FF3006F2-F55A-4FC2-A8FA-1DE2EAC5CD5D}">
      <dgm:prSet/>
      <dgm:spPr/>
      <dgm:t>
        <a:bodyPr/>
        <a:lstStyle/>
        <a:p>
          <a:endParaRPr lang="en-US"/>
        </a:p>
      </dgm:t>
    </dgm:pt>
    <dgm:pt modelId="{26D9A0EA-770C-4140-8938-786DB5B81156}" type="sibTrans" cxnId="{FF3006F2-F55A-4FC2-A8FA-1DE2EAC5CD5D}">
      <dgm:prSet/>
      <dgm:spPr/>
      <dgm:t>
        <a:bodyPr/>
        <a:lstStyle/>
        <a:p>
          <a:endParaRPr lang="en-US"/>
        </a:p>
      </dgm:t>
    </dgm:pt>
    <dgm:pt modelId="{7987921F-FBAA-FE41-8630-7B63BF2635DC}">
      <dgm:prSet/>
      <dgm:spPr/>
      <dgm:t>
        <a:bodyPr/>
        <a:lstStyle/>
        <a:p>
          <a:r>
            <a:rPr lang="en-US" dirty="0"/>
            <a:t>John Kucharski (EL)</a:t>
          </a:r>
        </a:p>
      </dgm:t>
    </dgm:pt>
    <dgm:pt modelId="{AE6F1742-0EC9-AA47-8966-774063AE7823}" type="parTrans" cxnId="{239F3571-5380-0845-804B-9442285C4B7C}">
      <dgm:prSet/>
      <dgm:spPr/>
      <dgm:t>
        <a:bodyPr/>
        <a:lstStyle/>
        <a:p>
          <a:endParaRPr lang="en-US"/>
        </a:p>
      </dgm:t>
    </dgm:pt>
    <dgm:pt modelId="{73691BAB-4F9F-1D44-8E0C-F0625F41A287}" type="sibTrans" cxnId="{239F3571-5380-0845-804B-9442285C4B7C}">
      <dgm:prSet/>
      <dgm:spPr/>
      <dgm:t>
        <a:bodyPr/>
        <a:lstStyle/>
        <a:p>
          <a:endParaRPr lang="en-US"/>
        </a:p>
      </dgm:t>
    </dgm:pt>
    <dgm:pt modelId="{66590A94-0BC0-D14D-BC56-12FA4FC1C351}">
      <dgm:prSet/>
      <dgm:spPr/>
      <dgm:t>
        <a:bodyPr/>
        <a:lstStyle/>
        <a:p>
          <a:r>
            <a:rPr lang="en-US" dirty="0"/>
            <a:t>Jennifer Olszewski (EL)</a:t>
          </a:r>
        </a:p>
      </dgm:t>
    </dgm:pt>
    <dgm:pt modelId="{680996B4-F151-FA42-B3A5-655C8911C801}" type="parTrans" cxnId="{0340BA69-6719-4B43-83AE-E21629E56C59}">
      <dgm:prSet/>
      <dgm:spPr/>
      <dgm:t>
        <a:bodyPr/>
        <a:lstStyle/>
        <a:p>
          <a:endParaRPr lang="en-US"/>
        </a:p>
      </dgm:t>
    </dgm:pt>
    <dgm:pt modelId="{11BBE7BD-3E65-4F4B-9FB6-5F28C8DB660B}" type="sibTrans" cxnId="{0340BA69-6719-4B43-83AE-E21629E56C59}">
      <dgm:prSet/>
      <dgm:spPr/>
      <dgm:t>
        <a:bodyPr/>
        <a:lstStyle/>
        <a:p>
          <a:endParaRPr lang="en-US"/>
        </a:p>
      </dgm:t>
    </dgm:pt>
    <dgm:pt modelId="{FB626C66-B3C9-AF44-AFB4-239C5628D303}">
      <dgm:prSet/>
      <dgm:spPr/>
      <dgm:t>
        <a:bodyPr/>
        <a:lstStyle/>
        <a:p>
          <a:r>
            <a:rPr lang="en-US" dirty="0"/>
            <a:t>Chuck Downer (CHL)</a:t>
          </a:r>
        </a:p>
      </dgm:t>
    </dgm:pt>
    <dgm:pt modelId="{D1A77370-827E-1C49-8FE6-62CE8C6F3E3E}" type="parTrans" cxnId="{8E317BC7-DCB4-E640-A05E-FE5CE9215250}">
      <dgm:prSet/>
      <dgm:spPr/>
      <dgm:t>
        <a:bodyPr/>
        <a:lstStyle/>
        <a:p>
          <a:endParaRPr lang="en-US"/>
        </a:p>
      </dgm:t>
    </dgm:pt>
    <dgm:pt modelId="{48AE6087-E720-8E4A-982B-4B95DD6F5811}" type="sibTrans" cxnId="{8E317BC7-DCB4-E640-A05E-FE5CE9215250}">
      <dgm:prSet/>
      <dgm:spPr/>
      <dgm:t>
        <a:bodyPr/>
        <a:lstStyle/>
        <a:p>
          <a:endParaRPr lang="en-US"/>
        </a:p>
      </dgm:t>
    </dgm:pt>
    <dgm:pt modelId="{C24E1205-9B4D-D44C-A178-C92E29EA1FB3}">
      <dgm:prSet/>
      <dgm:spPr/>
      <dgm:t>
        <a:bodyPr/>
        <a:lstStyle/>
        <a:p>
          <a:r>
            <a:rPr lang="en-US" dirty="0"/>
            <a:t>Billy Johnson (LimnoTech)</a:t>
          </a:r>
        </a:p>
      </dgm:t>
    </dgm:pt>
    <dgm:pt modelId="{ED3B3A1F-89C9-C241-85EC-C8B971AD47D7}" type="parTrans" cxnId="{75A7497D-3F0B-C940-9209-06D66430C0ED}">
      <dgm:prSet/>
      <dgm:spPr/>
      <dgm:t>
        <a:bodyPr/>
        <a:lstStyle/>
        <a:p>
          <a:endParaRPr lang="en-US"/>
        </a:p>
      </dgm:t>
    </dgm:pt>
    <dgm:pt modelId="{A3EAC562-3359-B440-9D78-23167AD648AB}" type="sibTrans" cxnId="{75A7497D-3F0B-C940-9209-06D66430C0ED}">
      <dgm:prSet/>
      <dgm:spPr/>
      <dgm:t>
        <a:bodyPr/>
        <a:lstStyle/>
        <a:p>
          <a:endParaRPr lang="en-US"/>
        </a:p>
      </dgm:t>
    </dgm:pt>
    <dgm:pt modelId="{2691355D-7B1A-E345-9A3C-FAAEC111D563}">
      <dgm:prSet/>
      <dgm:spPr/>
      <dgm:t>
        <a:bodyPr/>
        <a:lstStyle/>
        <a:p>
          <a:endParaRPr lang="en-US" dirty="0"/>
        </a:p>
      </dgm:t>
    </dgm:pt>
    <dgm:pt modelId="{7DD8A2E5-5834-0243-8569-A355CD471CED}" type="parTrans" cxnId="{BB02BA60-99D2-8445-A981-3E281DC94F44}">
      <dgm:prSet/>
      <dgm:spPr/>
      <dgm:t>
        <a:bodyPr/>
        <a:lstStyle/>
        <a:p>
          <a:endParaRPr lang="en-US"/>
        </a:p>
      </dgm:t>
    </dgm:pt>
    <dgm:pt modelId="{6C2F655E-BADE-514D-AE13-F229D0C4B805}" type="sibTrans" cxnId="{BB02BA60-99D2-8445-A981-3E281DC94F44}">
      <dgm:prSet/>
      <dgm:spPr/>
      <dgm:t>
        <a:bodyPr/>
        <a:lstStyle/>
        <a:p>
          <a:endParaRPr lang="en-US"/>
        </a:p>
      </dgm:t>
    </dgm:pt>
    <dgm:pt modelId="{504BC288-5919-4709-AB14-E7B11B16380F}" type="pres">
      <dgm:prSet presAssocID="{650C45D8-61DE-4238-A213-07DEF2D26A56}" presName="Name0" presStyleCnt="0">
        <dgm:presLayoutVars>
          <dgm:dir/>
          <dgm:animLvl val="lvl"/>
          <dgm:resizeHandles val="exact"/>
        </dgm:presLayoutVars>
      </dgm:prSet>
      <dgm:spPr/>
    </dgm:pt>
    <dgm:pt modelId="{50BC21A6-A2BC-46BF-8333-4BC77D819E2E}" type="pres">
      <dgm:prSet presAssocID="{CB6638E1-A309-466C-A6E0-585A763FE6BE}" presName="composite" presStyleCnt="0"/>
      <dgm:spPr/>
    </dgm:pt>
    <dgm:pt modelId="{D6B0FD36-3F68-4C8F-8744-ECB1F8C88A30}" type="pres">
      <dgm:prSet presAssocID="{CB6638E1-A309-466C-A6E0-585A763FE6BE}" presName="parTx" presStyleLbl="alignNode1" presStyleIdx="0" presStyleCnt="3">
        <dgm:presLayoutVars>
          <dgm:chMax val="0"/>
          <dgm:chPref val="0"/>
          <dgm:bulletEnabled val="1"/>
        </dgm:presLayoutVars>
      </dgm:prSet>
      <dgm:spPr/>
    </dgm:pt>
    <dgm:pt modelId="{6A608280-93D3-431C-8C95-869B0CB7AC32}" type="pres">
      <dgm:prSet presAssocID="{CB6638E1-A309-466C-A6E0-585A763FE6BE}" presName="desTx" presStyleLbl="alignAccFollowNode1" presStyleIdx="0" presStyleCnt="3" custLinFactNeighborX="-793" custLinFactNeighborY="-421">
        <dgm:presLayoutVars>
          <dgm:bulletEnabled val="1"/>
        </dgm:presLayoutVars>
      </dgm:prSet>
      <dgm:spPr/>
    </dgm:pt>
    <dgm:pt modelId="{D835718B-D019-4C69-B903-7B169FAC4853}" type="pres">
      <dgm:prSet presAssocID="{94B76D47-2030-4B72-9E51-2A71477EAA36}" presName="space" presStyleCnt="0"/>
      <dgm:spPr/>
    </dgm:pt>
    <dgm:pt modelId="{A8FCE5C0-B76B-480B-9852-24A9875AFB9B}" type="pres">
      <dgm:prSet presAssocID="{7154BC3A-641D-4349-A449-9F6077C7D999}" presName="composite" presStyleCnt="0"/>
      <dgm:spPr/>
    </dgm:pt>
    <dgm:pt modelId="{BBEB8F2B-02A4-46E1-A50C-ECC5ACE64B84}" type="pres">
      <dgm:prSet presAssocID="{7154BC3A-641D-4349-A449-9F6077C7D999}" presName="parTx" presStyleLbl="alignNode1" presStyleIdx="1" presStyleCnt="3" custScaleX="111928">
        <dgm:presLayoutVars>
          <dgm:chMax val="0"/>
          <dgm:chPref val="0"/>
          <dgm:bulletEnabled val="1"/>
        </dgm:presLayoutVars>
      </dgm:prSet>
      <dgm:spPr/>
    </dgm:pt>
    <dgm:pt modelId="{74E6C7A5-1542-48F3-8AF2-71AC4B84A728}" type="pres">
      <dgm:prSet presAssocID="{7154BC3A-641D-4349-A449-9F6077C7D999}" presName="desTx" presStyleLbl="alignAccFollowNode1" presStyleIdx="1" presStyleCnt="3" custScaleX="111825">
        <dgm:presLayoutVars>
          <dgm:bulletEnabled val="1"/>
        </dgm:presLayoutVars>
      </dgm:prSet>
      <dgm:spPr/>
    </dgm:pt>
    <dgm:pt modelId="{9DF15C8A-D402-40C3-9941-8635BF8045D6}" type="pres">
      <dgm:prSet presAssocID="{B7A5F620-4390-4472-B355-36285201322E}" presName="space" presStyleCnt="0"/>
      <dgm:spPr/>
    </dgm:pt>
    <dgm:pt modelId="{6F0D46D7-334B-4DE0-A5AF-2967135F61C8}" type="pres">
      <dgm:prSet presAssocID="{5D81D430-88BD-4349-B5BD-488A2F1966DC}" presName="composite" presStyleCnt="0"/>
      <dgm:spPr/>
    </dgm:pt>
    <dgm:pt modelId="{40AA6299-62E8-44B2-89F6-55FB1CCCC7E1}" type="pres">
      <dgm:prSet presAssocID="{5D81D430-88BD-4349-B5BD-488A2F1966DC}" presName="parTx" presStyleLbl="alignNode1" presStyleIdx="2" presStyleCnt="3" custScaleX="115772">
        <dgm:presLayoutVars>
          <dgm:chMax val="0"/>
          <dgm:chPref val="0"/>
          <dgm:bulletEnabled val="1"/>
        </dgm:presLayoutVars>
      </dgm:prSet>
      <dgm:spPr/>
    </dgm:pt>
    <dgm:pt modelId="{B9883831-0AF6-49E8-BA8B-396A013D250D}" type="pres">
      <dgm:prSet presAssocID="{5D81D430-88BD-4349-B5BD-488A2F1966DC}" presName="desTx" presStyleLbl="alignAccFollowNode1" presStyleIdx="2" presStyleCnt="3" custScaleX="115785">
        <dgm:presLayoutVars>
          <dgm:bulletEnabled val="1"/>
        </dgm:presLayoutVars>
      </dgm:prSet>
      <dgm:spPr/>
    </dgm:pt>
  </dgm:ptLst>
  <dgm:cxnLst>
    <dgm:cxn modelId="{50F75D0F-42CB-4347-A1E7-70B5BA0EDCE1}" type="presOf" srcId="{ED17BFC6-C820-44F9-83AE-4F83FF853F29}" destId="{B9883831-0AF6-49E8-BA8B-396A013D250D}" srcOrd="0" destOrd="2" presId="urn:microsoft.com/office/officeart/2005/8/layout/hList1"/>
    <dgm:cxn modelId="{BD085226-5EB1-4E2F-B856-8C19E992FE70}" type="presOf" srcId="{394DD63F-05AE-47E2-BA0F-4CDF88EC16D8}" destId="{6A608280-93D3-431C-8C95-869B0CB7AC32}" srcOrd="0" destOrd="3" presId="urn:microsoft.com/office/officeart/2005/8/layout/hList1"/>
    <dgm:cxn modelId="{FE0C9529-51DE-46D3-87BB-EF3761B73D6D}" srcId="{7154BC3A-641D-4349-A449-9F6077C7D999}" destId="{12BB94A3-753A-4254-B529-DA6EDDAC310D}" srcOrd="0" destOrd="0" parTransId="{ADA00EE1-0D12-4D63-978F-1381E0042451}" sibTransId="{2BFB8E17-CC02-4F90-A7A8-B26C0617BFC2}"/>
    <dgm:cxn modelId="{C2F42730-7157-4CFB-88E1-9BD2D5214F83}" srcId="{CB6638E1-A309-466C-A6E0-585A763FE6BE}" destId="{862E0777-F940-4DFB-AA25-262899341DD3}" srcOrd="1" destOrd="0" parTransId="{E3BEE91B-D773-4F09-B8D2-86F1ACB2B0DC}" sibTransId="{8AF2E1D0-AB12-4119-90FD-D94D805765F4}"/>
    <dgm:cxn modelId="{53DA4034-A68A-A242-9F75-AB4D00C1075D}" type="presOf" srcId="{7987921F-FBAA-FE41-8630-7B63BF2635DC}" destId="{74E6C7A5-1542-48F3-8AF2-71AC4B84A728}" srcOrd="0" destOrd="2" presId="urn:microsoft.com/office/officeart/2005/8/layout/hList1"/>
    <dgm:cxn modelId="{68975F35-ED81-4031-B61B-0D842D1A3F23}" type="presOf" srcId="{12BB94A3-753A-4254-B529-DA6EDDAC310D}" destId="{74E6C7A5-1542-48F3-8AF2-71AC4B84A728}" srcOrd="0" destOrd="0" presId="urn:microsoft.com/office/officeart/2005/8/layout/hList1"/>
    <dgm:cxn modelId="{D21B433C-E700-4EDE-A227-3228E2AC8EFB}" srcId="{5D81D430-88BD-4349-B5BD-488A2F1966DC}" destId="{ED17BFC6-C820-44F9-83AE-4F83FF853F29}" srcOrd="2" destOrd="0" parTransId="{9E283B7D-F839-47B2-8FAF-CC5E002B0B30}" sibTransId="{BE66B356-A192-42FF-914F-9A723AFACBFE}"/>
    <dgm:cxn modelId="{9E162B4A-87B9-42C7-95BB-57922396A9BC}" srcId="{650C45D8-61DE-4238-A213-07DEF2D26A56}" destId="{7154BC3A-641D-4349-A449-9F6077C7D999}" srcOrd="1" destOrd="0" parTransId="{6F3F1C81-D0AB-4CDB-9286-51E022BBBC24}" sibTransId="{B7A5F620-4390-4472-B355-36285201322E}"/>
    <dgm:cxn modelId="{8D8D8C4F-BD4D-4590-AED3-CB7945F1B6C1}" srcId="{CB6638E1-A309-466C-A6E0-585A763FE6BE}" destId="{9FC84E5A-D718-49AF-A7A5-B2D76A9BC3C8}" srcOrd="2" destOrd="0" parTransId="{85032334-299B-49E2-9EB7-EF2DA9CA577F}" sibTransId="{902CA76B-6748-4854-8D0E-5E459D2DD5DC}"/>
    <dgm:cxn modelId="{7DD21B54-F366-4041-9402-2C0660090A47}" srcId="{650C45D8-61DE-4238-A213-07DEF2D26A56}" destId="{5D81D430-88BD-4349-B5BD-488A2F1966DC}" srcOrd="2" destOrd="0" parTransId="{9E517885-48D0-4283-8AB4-5012416AA2BB}" sibTransId="{78691541-AAAD-4DA5-9140-EE3B4EB52FF0}"/>
    <dgm:cxn modelId="{E047B957-42DE-476A-BBF6-E5AF27885E75}" type="presOf" srcId="{862E0777-F940-4DFB-AA25-262899341DD3}" destId="{6A608280-93D3-431C-8C95-869B0CB7AC32}" srcOrd="0" destOrd="1" presId="urn:microsoft.com/office/officeart/2005/8/layout/hList1"/>
    <dgm:cxn modelId="{7F55B95C-ECB6-4CAD-B899-E88B710EA2F2}" type="presOf" srcId="{C54B91AD-BE8A-47AE-969A-D36626D63222}" destId="{6A608280-93D3-431C-8C95-869B0CB7AC32}" srcOrd="0" destOrd="0" presId="urn:microsoft.com/office/officeart/2005/8/layout/hList1"/>
    <dgm:cxn modelId="{D77FD45D-CBDF-41EA-8FAE-81CB30ED43B1}" srcId="{650C45D8-61DE-4238-A213-07DEF2D26A56}" destId="{CB6638E1-A309-466C-A6E0-585A763FE6BE}" srcOrd="0" destOrd="0" parTransId="{2F62B655-2D59-4044-B329-865886F6A333}" sibTransId="{94B76D47-2030-4B72-9E51-2A71477EAA36}"/>
    <dgm:cxn modelId="{BB02BA60-99D2-8445-A981-3E281DC94F44}" srcId="{7154BC3A-641D-4349-A449-9F6077C7D999}" destId="{2691355D-7B1A-E345-9A3C-FAAEC111D563}" srcOrd="6" destOrd="0" parTransId="{7DD8A2E5-5834-0243-8569-A355CD471CED}" sibTransId="{6C2F655E-BADE-514D-AE13-F229D0C4B805}"/>
    <dgm:cxn modelId="{92A7ED61-6A75-4BC5-9224-6EB8C968A60B}" type="presOf" srcId="{A3C0AC1C-4B96-4419-A07F-A5B0E221EEFA}" destId="{74E6C7A5-1542-48F3-8AF2-71AC4B84A728}" srcOrd="0" destOrd="1" presId="urn:microsoft.com/office/officeart/2005/8/layout/hList1"/>
    <dgm:cxn modelId="{A5D83769-84DE-4A56-BF4C-F59A291E73AB}" srcId="{5D81D430-88BD-4349-B5BD-488A2F1966DC}" destId="{701BF9DA-8BE5-4F56-9E27-2FFD302A41E3}" srcOrd="0" destOrd="0" parTransId="{5DE69A32-23A4-4345-879D-4AD64F8CFDC9}" sibTransId="{4B6B08CD-4D97-4060-BBE2-2733EE30ACEE}"/>
    <dgm:cxn modelId="{0340BA69-6719-4B43-83AE-E21629E56C59}" srcId="{7154BC3A-641D-4349-A449-9F6077C7D999}" destId="{66590A94-0BC0-D14D-BC56-12FA4FC1C351}" srcOrd="3" destOrd="0" parTransId="{680996B4-F151-FA42-B3A5-655C8911C801}" sibTransId="{11BBE7BD-3E65-4F4B-9FB6-5F28C8DB660B}"/>
    <dgm:cxn modelId="{239F3571-5380-0845-804B-9442285C4B7C}" srcId="{7154BC3A-641D-4349-A449-9F6077C7D999}" destId="{7987921F-FBAA-FE41-8630-7B63BF2635DC}" srcOrd="2" destOrd="0" parTransId="{AE6F1742-0EC9-AA47-8966-774063AE7823}" sibTransId="{73691BAB-4F9F-1D44-8E0C-F0625F41A287}"/>
    <dgm:cxn modelId="{4AC2B872-EE34-4FF4-9CA2-44350024AB61}" type="presOf" srcId="{7154BC3A-641D-4349-A449-9F6077C7D999}" destId="{BBEB8F2B-02A4-46E1-A50C-ECC5ACE64B84}" srcOrd="0" destOrd="0" presId="urn:microsoft.com/office/officeart/2005/8/layout/hList1"/>
    <dgm:cxn modelId="{1FB4F874-2F03-46BE-9A38-58873F05BBCC}" srcId="{5D81D430-88BD-4349-B5BD-488A2F1966DC}" destId="{7C8BB1BF-0F50-47C4-99F7-88A1C0120623}" srcOrd="1" destOrd="0" parTransId="{B350B16F-C70C-40D1-9090-0CC3C6EB8EA8}" sibTransId="{7F3E51EA-F918-4D34-9FCE-B091C556805A}"/>
    <dgm:cxn modelId="{5A9A7375-E07F-F645-A54C-2578E71CB691}" type="presOf" srcId="{66590A94-0BC0-D14D-BC56-12FA4FC1C351}" destId="{74E6C7A5-1542-48F3-8AF2-71AC4B84A728}" srcOrd="0" destOrd="3" presId="urn:microsoft.com/office/officeart/2005/8/layout/hList1"/>
    <dgm:cxn modelId="{75A7497D-3F0B-C940-9209-06D66430C0ED}" srcId="{7154BC3A-641D-4349-A449-9F6077C7D999}" destId="{C24E1205-9B4D-D44C-A178-C92E29EA1FB3}" srcOrd="5" destOrd="0" parTransId="{ED3B3A1F-89C9-C241-85EC-C8B971AD47D7}" sibTransId="{A3EAC562-3359-B440-9D78-23167AD648AB}"/>
    <dgm:cxn modelId="{EFE02781-EA88-4EE6-9BFC-DBE715DEA1A0}" type="presOf" srcId="{CB6638E1-A309-466C-A6E0-585A763FE6BE}" destId="{D6B0FD36-3F68-4C8F-8744-ECB1F8C88A30}" srcOrd="0" destOrd="0" presId="urn:microsoft.com/office/officeart/2005/8/layout/hList1"/>
    <dgm:cxn modelId="{9832A182-347C-4F5E-9193-E1666BCEC25E}" type="presOf" srcId="{9FC84E5A-D718-49AF-A7A5-B2D76A9BC3C8}" destId="{6A608280-93D3-431C-8C95-869B0CB7AC32}" srcOrd="0" destOrd="2" presId="urn:microsoft.com/office/officeart/2005/8/layout/hList1"/>
    <dgm:cxn modelId="{68359688-5612-46E6-9A6A-E96827BC7798}" type="presOf" srcId="{7C8BB1BF-0F50-47C4-99F7-88A1C0120623}" destId="{B9883831-0AF6-49E8-BA8B-396A013D250D}" srcOrd="0" destOrd="1" presId="urn:microsoft.com/office/officeart/2005/8/layout/hList1"/>
    <dgm:cxn modelId="{4297BA8D-60FF-4447-9799-6FD1412C4C60}" srcId="{CB6638E1-A309-466C-A6E0-585A763FE6BE}" destId="{C54B91AD-BE8A-47AE-969A-D36626D63222}" srcOrd="0" destOrd="0" parTransId="{DC74CE84-541C-4214-8DF9-BF7271E0AF72}" sibTransId="{459B9ECF-A3C1-49C2-9644-94F0F4DCB328}"/>
    <dgm:cxn modelId="{C74BEB8D-6078-4149-BA06-BBBF008A3292}" type="presOf" srcId="{2691355D-7B1A-E345-9A3C-FAAEC111D563}" destId="{74E6C7A5-1542-48F3-8AF2-71AC4B84A728}" srcOrd="0" destOrd="6" presId="urn:microsoft.com/office/officeart/2005/8/layout/hList1"/>
    <dgm:cxn modelId="{364F5E90-3ECC-4DE4-800D-AA41EE045C64}" srcId="{7154BC3A-641D-4349-A449-9F6077C7D999}" destId="{A3C0AC1C-4B96-4419-A07F-A5B0E221EEFA}" srcOrd="1" destOrd="0" parTransId="{1834696F-36D7-48D3-B477-2FFD3B9678E0}" sibTransId="{B47EE975-0048-42A7-AAE6-13E4AF42FFA3}"/>
    <dgm:cxn modelId="{146094A9-07EC-41B9-85BA-FD1E9C699BC0}" type="presOf" srcId="{650C45D8-61DE-4238-A213-07DEF2D26A56}" destId="{504BC288-5919-4709-AB14-E7B11B16380F}" srcOrd="0" destOrd="0" presId="urn:microsoft.com/office/officeart/2005/8/layout/hList1"/>
    <dgm:cxn modelId="{DBEFD8AA-09D4-3843-8023-772619FDB045}" type="presOf" srcId="{C24E1205-9B4D-D44C-A178-C92E29EA1FB3}" destId="{74E6C7A5-1542-48F3-8AF2-71AC4B84A728}" srcOrd="0" destOrd="5" presId="urn:microsoft.com/office/officeart/2005/8/layout/hList1"/>
    <dgm:cxn modelId="{AB84E1C2-DE4F-4788-BF2F-9EE9095A6E08}" type="presOf" srcId="{5D81D430-88BD-4349-B5BD-488A2F1966DC}" destId="{40AA6299-62E8-44B2-89F6-55FB1CCCC7E1}" srcOrd="0" destOrd="0" presId="urn:microsoft.com/office/officeart/2005/8/layout/hList1"/>
    <dgm:cxn modelId="{8E317BC7-DCB4-E640-A05E-FE5CE9215250}" srcId="{7154BC3A-641D-4349-A449-9F6077C7D999}" destId="{FB626C66-B3C9-AF44-AFB4-239C5628D303}" srcOrd="4" destOrd="0" parTransId="{D1A77370-827E-1C49-8FE6-62CE8C6F3E3E}" sibTransId="{48AE6087-E720-8E4A-982B-4B95DD6F5811}"/>
    <dgm:cxn modelId="{6BE40AD6-46D2-394E-ACBA-D9F6891A007A}" type="presOf" srcId="{FB626C66-B3C9-AF44-AFB4-239C5628D303}" destId="{74E6C7A5-1542-48F3-8AF2-71AC4B84A728}" srcOrd="0" destOrd="4" presId="urn:microsoft.com/office/officeart/2005/8/layout/hList1"/>
    <dgm:cxn modelId="{429508E0-128F-42E8-B09D-DB44B143E4DB}" type="presOf" srcId="{701BF9DA-8BE5-4F56-9E27-2FFD302A41E3}" destId="{B9883831-0AF6-49E8-BA8B-396A013D250D}" srcOrd="0" destOrd="0" presId="urn:microsoft.com/office/officeart/2005/8/layout/hList1"/>
    <dgm:cxn modelId="{1FF285F0-7D1E-46FD-BC34-7E795A485C54}" type="presOf" srcId="{AD261402-93F9-40D6-875F-F0F9A027A5A3}" destId="{B9883831-0AF6-49E8-BA8B-396A013D250D}" srcOrd="0" destOrd="3" presId="urn:microsoft.com/office/officeart/2005/8/layout/hList1"/>
    <dgm:cxn modelId="{FF3006F2-F55A-4FC2-A8FA-1DE2EAC5CD5D}" srcId="{5D81D430-88BD-4349-B5BD-488A2F1966DC}" destId="{AD261402-93F9-40D6-875F-F0F9A027A5A3}" srcOrd="3" destOrd="0" parTransId="{1A6978DA-4973-4E5F-A63F-171CD68C6655}" sibTransId="{26D9A0EA-770C-4140-8938-786DB5B81156}"/>
    <dgm:cxn modelId="{11A584F5-69BE-4275-9E9A-7C1E577F6C2F}" srcId="{CB6638E1-A309-466C-A6E0-585A763FE6BE}" destId="{394DD63F-05AE-47E2-BA0F-4CDF88EC16D8}" srcOrd="3" destOrd="0" parTransId="{DF682233-732C-43AF-9C92-50E4A4B5F713}" sibTransId="{960973BB-F8F5-423C-9695-CE2E9ED7A7C6}"/>
    <dgm:cxn modelId="{436A8AE3-84E6-476A-A656-8BCA39A8430A}" type="presParOf" srcId="{504BC288-5919-4709-AB14-E7B11B16380F}" destId="{50BC21A6-A2BC-46BF-8333-4BC77D819E2E}" srcOrd="0" destOrd="0" presId="urn:microsoft.com/office/officeart/2005/8/layout/hList1"/>
    <dgm:cxn modelId="{C761176D-A531-4C06-8790-C96FE0A3391C}" type="presParOf" srcId="{50BC21A6-A2BC-46BF-8333-4BC77D819E2E}" destId="{D6B0FD36-3F68-4C8F-8744-ECB1F8C88A30}" srcOrd="0" destOrd="0" presId="urn:microsoft.com/office/officeart/2005/8/layout/hList1"/>
    <dgm:cxn modelId="{DEB68A30-9C0B-4CC3-BEF8-FAAADC2637AB}" type="presParOf" srcId="{50BC21A6-A2BC-46BF-8333-4BC77D819E2E}" destId="{6A608280-93D3-431C-8C95-869B0CB7AC32}" srcOrd="1" destOrd="0" presId="urn:microsoft.com/office/officeart/2005/8/layout/hList1"/>
    <dgm:cxn modelId="{A9231444-DB5A-417A-9E46-E763C700C26E}" type="presParOf" srcId="{504BC288-5919-4709-AB14-E7B11B16380F}" destId="{D835718B-D019-4C69-B903-7B169FAC4853}" srcOrd="1" destOrd="0" presId="urn:microsoft.com/office/officeart/2005/8/layout/hList1"/>
    <dgm:cxn modelId="{F025B179-0A3A-475C-B845-189CFB2B3D8F}" type="presParOf" srcId="{504BC288-5919-4709-AB14-E7B11B16380F}" destId="{A8FCE5C0-B76B-480B-9852-24A9875AFB9B}" srcOrd="2" destOrd="0" presId="urn:microsoft.com/office/officeart/2005/8/layout/hList1"/>
    <dgm:cxn modelId="{87D4B604-DA00-4733-989A-C06FC515A7C2}" type="presParOf" srcId="{A8FCE5C0-B76B-480B-9852-24A9875AFB9B}" destId="{BBEB8F2B-02A4-46E1-A50C-ECC5ACE64B84}" srcOrd="0" destOrd="0" presId="urn:microsoft.com/office/officeart/2005/8/layout/hList1"/>
    <dgm:cxn modelId="{2B10260F-C260-4C06-98DD-DC25CFB4045F}" type="presParOf" srcId="{A8FCE5C0-B76B-480B-9852-24A9875AFB9B}" destId="{74E6C7A5-1542-48F3-8AF2-71AC4B84A728}" srcOrd="1" destOrd="0" presId="urn:microsoft.com/office/officeart/2005/8/layout/hList1"/>
    <dgm:cxn modelId="{53850003-D832-43AC-AD49-881E4F78BA64}" type="presParOf" srcId="{504BC288-5919-4709-AB14-E7B11B16380F}" destId="{9DF15C8A-D402-40C3-9941-8635BF8045D6}" srcOrd="3" destOrd="0" presId="urn:microsoft.com/office/officeart/2005/8/layout/hList1"/>
    <dgm:cxn modelId="{8A9E4FE5-D184-4C4E-9A5F-E488F81EA1BD}" type="presParOf" srcId="{504BC288-5919-4709-AB14-E7B11B16380F}" destId="{6F0D46D7-334B-4DE0-A5AF-2967135F61C8}" srcOrd="4" destOrd="0" presId="urn:microsoft.com/office/officeart/2005/8/layout/hList1"/>
    <dgm:cxn modelId="{BF70A38B-9D28-4B30-9355-12E985CC7933}" type="presParOf" srcId="{6F0D46D7-334B-4DE0-A5AF-2967135F61C8}" destId="{40AA6299-62E8-44B2-89F6-55FB1CCCC7E1}" srcOrd="0" destOrd="0" presId="urn:microsoft.com/office/officeart/2005/8/layout/hList1"/>
    <dgm:cxn modelId="{A561F8F8-3927-43B4-A489-6117FD7725B6}" type="presParOf" srcId="{6F0D46D7-334B-4DE0-A5AF-2967135F61C8}" destId="{B9883831-0AF6-49E8-BA8B-396A013D250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B0FD36-3F68-4C8F-8744-ECB1F8C88A30}">
      <dsp:nvSpPr>
        <dsp:cNvPr id="0" name=""/>
        <dsp:cNvSpPr/>
      </dsp:nvSpPr>
      <dsp:spPr>
        <a:xfrm>
          <a:off x="7198" y="150638"/>
          <a:ext cx="3123371" cy="656910"/>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dirty="0"/>
            <a:t>4.1 Data Integration</a:t>
          </a:r>
        </a:p>
      </dsp:txBody>
      <dsp:txXfrm>
        <a:off x="7198" y="150638"/>
        <a:ext cx="3123371" cy="656910"/>
      </dsp:txXfrm>
    </dsp:sp>
    <dsp:sp modelId="{6A608280-93D3-431C-8C95-869B0CB7AC32}">
      <dsp:nvSpPr>
        <dsp:cNvPr id="0" name=""/>
        <dsp:cNvSpPr/>
      </dsp:nvSpPr>
      <dsp:spPr>
        <a:xfrm>
          <a:off x="0" y="794112"/>
          <a:ext cx="3123371" cy="3191690"/>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a:t>Gutenson/Wahl (CHL)</a:t>
          </a:r>
        </a:p>
        <a:p>
          <a:pPr marL="171450" lvl="1" indent="-171450" algn="l" defTabSz="844550">
            <a:lnSpc>
              <a:spcPct val="90000"/>
            </a:lnSpc>
            <a:spcBef>
              <a:spcPct val="0"/>
            </a:spcBef>
            <a:spcAft>
              <a:spcPct val="15000"/>
            </a:spcAft>
            <a:buChar char="•"/>
          </a:pPr>
          <a:r>
            <a:rPr lang="en-US" sz="1900" kern="1200" dirty="0"/>
            <a:t>Scott Christensen (ITL)</a:t>
          </a:r>
        </a:p>
        <a:p>
          <a:pPr marL="171450" lvl="1" indent="-171450" algn="l" defTabSz="844550">
            <a:lnSpc>
              <a:spcPct val="90000"/>
            </a:lnSpc>
            <a:spcBef>
              <a:spcPct val="0"/>
            </a:spcBef>
            <a:spcAft>
              <a:spcPct val="15000"/>
            </a:spcAft>
            <a:buChar char="•"/>
          </a:pPr>
          <a:r>
            <a:rPr lang="en-US" sz="1900" kern="1200" dirty="0"/>
            <a:t>Chase Hamilton (CHL)</a:t>
          </a:r>
        </a:p>
        <a:p>
          <a:pPr marL="171450" lvl="1" indent="-171450" algn="l" defTabSz="844550" rtl="0">
            <a:lnSpc>
              <a:spcPct val="90000"/>
            </a:lnSpc>
            <a:spcBef>
              <a:spcPct val="0"/>
            </a:spcBef>
            <a:spcAft>
              <a:spcPct val="15000"/>
            </a:spcAft>
            <a:buChar char="•"/>
          </a:pPr>
          <a:r>
            <a:rPr lang="en-US" sz="1900" kern="1200" dirty="0">
              <a:latin typeface="+mn-lt"/>
            </a:rPr>
            <a:t>John Eylander (CHL)</a:t>
          </a:r>
        </a:p>
      </dsp:txBody>
      <dsp:txXfrm>
        <a:off x="0" y="794112"/>
        <a:ext cx="3123371" cy="3191690"/>
      </dsp:txXfrm>
    </dsp:sp>
    <dsp:sp modelId="{BBEB8F2B-02A4-46E1-A50C-ECC5ACE64B84}">
      <dsp:nvSpPr>
        <dsp:cNvPr id="0" name=""/>
        <dsp:cNvSpPr/>
      </dsp:nvSpPr>
      <dsp:spPr>
        <a:xfrm>
          <a:off x="3567841" y="150638"/>
          <a:ext cx="3495926" cy="656910"/>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dirty="0"/>
            <a:t>4.2 Vegetative Controls on Hydrology</a:t>
          </a:r>
        </a:p>
      </dsp:txBody>
      <dsp:txXfrm>
        <a:off x="3567841" y="150638"/>
        <a:ext cx="3495926" cy="656910"/>
      </dsp:txXfrm>
    </dsp:sp>
    <dsp:sp modelId="{74E6C7A5-1542-48F3-8AF2-71AC4B84A728}">
      <dsp:nvSpPr>
        <dsp:cNvPr id="0" name=""/>
        <dsp:cNvSpPr/>
      </dsp:nvSpPr>
      <dsp:spPr>
        <a:xfrm>
          <a:off x="3569449" y="807549"/>
          <a:ext cx="3492709" cy="3191690"/>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a:t>Todd Steissberg (EL)</a:t>
          </a:r>
        </a:p>
        <a:p>
          <a:pPr marL="171450" lvl="1" indent="-171450" algn="l" defTabSz="844550">
            <a:lnSpc>
              <a:spcPct val="90000"/>
            </a:lnSpc>
            <a:spcBef>
              <a:spcPct val="0"/>
            </a:spcBef>
            <a:spcAft>
              <a:spcPct val="15000"/>
            </a:spcAft>
            <a:buChar char="•"/>
          </a:pPr>
          <a:r>
            <a:rPr lang="en-US" sz="1900" kern="1200" dirty="0"/>
            <a:t>Todd Swannack (EL)</a:t>
          </a:r>
        </a:p>
        <a:p>
          <a:pPr marL="171450" lvl="1" indent="-171450" algn="l" defTabSz="844550">
            <a:lnSpc>
              <a:spcPct val="90000"/>
            </a:lnSpc>
            <a:spcBef>
              <a:spcPct val="0"/>
            </a:spcBef>
            <a:spcAft>
              <a:spcPct val="15000"/>
            </a:spcAft>
            <a:buChar char="•"/>
          </a:pPr>
          <a:r>
            <a:rPr lang="en-US" sz="1900" kern="1200" dirty="0"/>
            <a:t>John Kucharski (EL)</a:t>
          </a:r>
        </a:p>
        <a:p>
          <a:pPr marL="171450" lvl="1" indent="-171450" algn="l" defTabSz="844550">
            <a:lnSpc>
              <a:spcPct val="90000"/>
            </a:lnSpc>
            <a:spcBef>
              <a:spcPct val="0"/>
            </a:spcBef>
            <a:spcAft>
              <a:spcPct val="15000"/>
            </a:spcAft>
            <a:buChar char="•"/>
          </a:pPr>
          <a:r>
            <a:rPr lang="en-US" sz="1900" kern="1200" dirty="0"/>
            <a:t>Jennifer Olszewski (EL)</a:t>
          </a:r>
        </a:p>
        <a:p>
          <a:pPr marL="171450" lvl="1" indent="-171450" algn="l" defTabSz="844550">
            <a:lnSpc>
              <a:spcPct val="90000"/>
            </a:lnSpc>
            <a:spcBef>
              <a:spcPct val="0"/>
            </a:spcBef>
            <a:spcAft>
              <a:spcPct val="15000"/>
            </a:spcAft>
            <a:buChar char="•"/>
          </a:pPr>
          <a:r>
            <a:rPr lang="en-US" sz="1900" kern="1200" dirty="0"/>
            <a:t>Chuck Downer (CHL)</a:t>
          </a:r>
        </a:p>
        <a:p>
          <a:pPr marL="171450" lvl="1" indent="-171450" algn="l" defTabSz="844550">
            <a:lnSpc>
              <a:spcPct val="90000"/>
            </a:lnSpc>
            <a:spcBef>
              <a:spcPct val="0"/>
            </a:spcBef>
            <a:spcAft>
              <a:spcPct val="15000"/>
            </a:spcAft>
            <a:buChar char="•"/>
          </a:pPr>
          <a:r>
            <a:rPr lang="en-US" sz="1900" kern="1200" dirty="0"/>
            <a:t>Billy Johnson (LimnoTech)</a:t>
          </a:r>
        </a:p>
        <a:p>
          <a:pPr marL="171450" lvl="1" indent="-171450" algn="l" defTabSz="844550">
            <a:lnSpc>
              <a:spcPct val="90000"/>
            </a:lnSpc>
            <a:spcBef>
              <a:spcPct val="0"/>
            </a:spcBef>
            <a:spcAft>
              <a:spcPct val="15000"/>
            </a:spcAft>
            <a:buChar char="•"/>
          </a:pPr>
          <a:endParaRPr lang="en-US" sz="1900" kern="1200" dirty="0"/>
        </a:p>
      </dsp:txBody>
      <dsp:txXfrm>
        <a:off x="3569449" y="807549"/>
        <a:ext cx="3492709" cy="3191690"/>
      </dsp:txXfrm>
    </dsp:sp>
    <dsp:sp modelId="{40AA6299-62E8-44B2-89F6-55FB1CCCC7E1}">
      <dsp:nvSpPr>
        <dsp:cNvPr id="0" name=""/>
        <dsp:cNvSpPr/>
      </dsp:nvSpPr>
      <dsp:spPr>
        <a:xfrm>
          <a:off x="7501242" y="150638"/>
          <a:ext cx="3615989" cy="656910"/>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dirty="0"/>
            <a:t>4.3 Spatially Distributed Soil Moisture and Run-off</a:t>
          </a:r>
        </a:p>
      </dsp:txBody>
      <dsp:txXfrm>
        <a:off x="7501242" y="150638"/>
        <a:ext cx="3615989" cy="656910"/>
      </dsp:txXfrm>
    </dsp:sp>
    <dsp:sp modelId="{B9883831-0AF6-49E8-BA8B-396A013D250D}">
      <dsp:nvSpPr>
        <dsp:cNvPr id="0" name=""/>
        <dsp:cNvSpPr/>
      </dsp:nvSpPr>
      <dsp:spPr>
        <a:xfrm>
          <a:off x="7501039" y="807549"/>
          <a:ext cx="3616395" cy="3191690"/>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a:t>Nawa Pradhan (CHL)</a:t>
          </a:r>
        </a:p>
        <a:p>
          <a:pPr marL="171450" lvl="1" indent="-171450" algn="l" defTabSz="844550">
            <a:lnSpc>
              <a:spcPct val="90000"/>
            </a:lnSpc>
            <a:spcBef>
              <a:spcPct val="0"/>
            </a:spcBef>
            <a:spcAft>
              <a:spcPct val="15000"/>
            </a:spcAft>
            <a:buChar char="•"/>
          </a:pPr>
          <a:r>
            <a:rPr lang="en-US" sz="1900" kern="1200" dirty="0"/>
            <a:t>Ross Alter/Anna Wagner  (CRREL)</a:t>
          </a:r>
        </a:p>
        <a:p>
          <a:pPr marL="171450" lvl="1" indent="-171450" algn="l" defTabSz="844550">
            <a:lnSpc>
              <a:spcPct val="90000"/>
            </a:lnSpc>
            <a:spcBef>
              <a:spcPct val="0"/>
            </a:spcBef>
            <a:spcAft>
              <a:spcPct val="15000"/>
            </a:spcAft>
            <a:buChar char="•"/>
          </a:pPr>
          <a:r>
            <a:rPr lang="en-US" sz="1900" kern="1200" dirty="0"/>
            <a:t>Rose Shillito/Steven Brown/ Clay </a:t>
          </a:r>
          <a:r>
            <a:rPr lang="en-US" sz="1900" kern="1200" dirty="0" err="1"/>
            <a:t>LaHatte</a:t>
          </a:r>
          <a:r>
            <a:rPr lang="en-US" sz="1900" kern="1200" dirty="0"/>
            <a:t> (CHL)</a:t>
          </a:r>
        </a:p>
        <a:p>
          <a:pPr marL="171450" lvl="1" indent="-171450" algn="l" defTabSz="844550">
            <a:lnSpc>
              <a:spcPct val="90000"/>
            </a:lnSpc>
            <a:spcBef>
              <a:spcPct val="0"/>
            </a:spcBef>
            <a:spcAft>
              <a:spcPct val="15000"/>
            </a:spcAft>
            <a:buChar char="•"/>
          </a:pPr>
          <a:endParaRPr lang="en-US" sz="1900" kern="1200" dirty="0"/>
        </a:p>
      </dsp:txBody>
      <dsp:txXfrm>
        <a:off x="7501039" y="807549"/>
        <a:ext cx="3616395" cy="319169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1.emf"/></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jpe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g>
</file>

<file path=ppt/media/image34.png>
</file>

<file path=ppt/media/image35.sv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B502B3-5883-41EE-95F6-FDB4BE36A9FA}" type="datetimeFigureOut">
              <a:rPr lang="en-US" smtClean="0"/>
              <a:t>10/14/21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D0FA54-72B1-49C0-B94F-56E3E9AC3324}" type="slidenum">
              <a:rPr lang="en-US" smtClean="0"/>
              <a:t>‹#›</a:t>
            </a:fld>
            <a:endParaRPr lang="en-US"/>
          </a:p>
        </p:txBody>
      </p:sp>
    </p:spTree>
    <p:extLst>
      <p:ext uri="{BB962C8B-B14F-4D97-AF65-F5344CB8AC3E}">
        <p14:creationId xmlns:p14="http://schemas.microsoft.com/office/powerpoint/2010/main" val="16529974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Check</a:t>
            </a:r>
            <a:r>
              <a:rPr lang="en-US" baseline="0" dirty="0"/>
              <a:t> Distro Statement, update overall classification, </a:t>
            </a:r>
            <a:r>
              <a:rPr lang="en-US" baseline="0"/>
              <a:t>and update authors.</a:t>
            </a:r>
            <a:endParaRPr lang="en-US" baseline="0" dirty="0"/>
          </a:p>
          <a:p>
            <a:r>
              <a:rPr lang="en-US" baseline="0" dirty="0"/>
              <a:t>If no CUI, then remove gray box with dissemination controls.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06A0A3C6-4E22-46FB-836F-CA2C48EC4DC1}" type="slidenum">
              <a:rPr kumimoji="0" lang="en-US" sz="1200" b="0" i="0" u="none" strike="noStrike" kern="1200" cap="none" spc="0" normalizeH="0" baseline="0" noProof="0" smtClean="0">
                <a:ln>
                  <a:noFill/>
                </a:ln>
                <a:solidFill>
                  <a:prstClr val="black"/>
                </a:solidFill>
                <a:effectLst/>
                <a:uLnTx/>
                <a:uFillTx/>
                <a:latin typeface="Arial" pitchFamily="34" charset="0"/>
                <a:ea typeface="ＭＳ Ｐゴシック"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pitchFamily="34" charset="0"/>
              <a:ea typeface="ＭＳ Ｐゴシック" pitchFamily="34" charset="-128"/>
              <a:cs typeface="+mn-cs"/>
            </a:endParaRPr>
          </a:p>
        </p:txBody>
      </p:sp>
    </p:spTree>
    <p:extLst>
      <p:ext uri="{BB962C8B-B14F-4D97-AF65-F5344CB8AC3E}">
        <p14:creationId xmlns:p14="http://schemas.microsoft.com/office/powerpoint/2010/main" val="27427307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58AC06E-20B7-49FD-958D-57A8B3897450}"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880494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Response:  Similar to Heilmeier question -</a:t>
            </a:r>
            <a:r>
              <a:rPr lang="en-US" b="1" dirty="0"/>
              <a:t> </a:t>
            </a:r>
            <a:r>
              <a:rPr lang="en-US" dirty="0"/>
              <a:t>If successful in solving the problem, what difference will it make and why?  Who cares?  The operational gap the Project is addressing, quantify the metric planned to achieve.</a:t>
            </a:r>
          </a:p>
          <a:p>
            <a:endParaRPr lang="en-US" dirty="0"/>
          </a:p>
          <a:p>
            <a:pPr algn="ctr">
              <a:lnSpc>
                <a:spcPct val="150000"/>
              </a:lnSpc>
              <a:defRPr/>
            </a:pPr>
            <a:r>
              <a:rPr lang="en-US" sz="1200" b="1" i="1" dirty="0">
                <a:solidFill>
                  <a:srgbClr val="000000">
                    <a:lumMod val="65000"/>
                    <a:lumOff val="35000"/>
                  </a:srgbClr>
                </a:solidFill>
                <a:latin typeface="Arial" panose="020B0604020202020204" pitchFamily="34" charset="0"/>
                <a:cs typeface="Arial" panose="020B0604020202020204" pitchFamily="34" charset="0"/>
              </a:rPr>
              <a:t>Include freeform slides </a:t>
            </a:r>
            <a:r>
              <a:rPr lang="en-US" sz="1200" i="1" dirty="0">
                <a:solidFill>
                  <a:srgbClr val="000000">
                    <a:lumMod val="65000"/>
                    <a:lumOff val="35000"/>
                  </a:srgbClr>
                </a:solidFill>
                <a:latin typeface="Arial" panose="020B0604020202020204" pitchFamily="34" charset="0"/>
                <a:cs typeface="Arial" panose="020B0604020202020204" pitchFamily="34" charset="0"/>
              </a:rPr>
              <a:t>to </a:t>
            </a:r>
            <a:r>
              <a:rPr lang="en-US" sz="1200" i="1" dirty="0">
                <a:solidFill>
                  <a:srgbClr val="FF0000"/>
                </a:solidFill>
                <a:latin typeface="Arial" panose="020B0604020202020204" pitchFamily="34" charset="0"/>
                <a:cs typeface="Arial" panose="020B0604020202020204" pitchFamily="34" charset="0"/>
              </a:rPr>
              <a:t>show task leads and team structure</a:t>
            </a:r>
            <a:r>
              <a:rPr lang="en-US" sz="1200" i="1" dirty="0">
                <a:solidFill>
                  <a:srgbClr val="000000">
                    <a:lumMod val="65000"/>
                    <a:lumOff val="35000"/>
                  </a:srgbClr>
                </a:solidFill>
                <a:latin typeface="Arial" panose="020B0604020202020204" pitchFamily="34" charset="0"/>
                <a:cs typeface="Arial" panose="020B0604020202020204" pitchFamily="34" charset="0"/>
              </a:rPr>
              <a:t>, discuss the technology, who’s doing what </a:t>
            </a:r>
            <a:r>
              <a:rPr lang="en-US" sz="1200" i="1" dirty="0">
                <a:solidFill>
                  <a:srgbClr val="FF0000"/>
                </a:solidFill>
                <a:latin typeface="Arial" panose="020B0604020202020204" pitchFamily="34" charset="0"/>
                <a:cs typeface="Arial" panose="020B0604020202020204" pitchFamily="34" charset="0"/>
              </a:rPr>
              <a:t>outside of ERDC  </a:t>
            </a:r>
            <a:r>
              <a:rPr lang="en-US" sz="1200" i="1" dirty="0">
                <a:solidFill>
                  <a:srgbClr val="000000">
                    <a:lumMod val="65000"/>
                    <a:lumOff val="35000"/>
                  </a:srgbClr>
                </a:solidFill>
                <a:latin typeface="Arial" panose="020B0604020202020204" pitchFamily="34" charset="0"/>
                <a:cs typeface="Arial" panose="020B0604020202020204" pitchFamily="34" charset="0"/>
              </a:rPr>
              <a:t>(assessment of research across the S&amp;T community – other services, DARPA </a:t>
            </a:r>
            <a:r>
              <a:rPr lang="en-US" sz="1200" i="1" dirty="0" err="1">
                <a:solidFill>
                  <a:srgbClr val="000000">
                    <a:lumMod val="65000"/>
                    <a:lumOff val="35000"/>
                  </a:srgbClr>
                </a:solidFill>
                <a:latin typeface="Arial" panose="020B0604020202020204" pitchFamily="34" charset="0"/>
                <a:cs typeface="Arial" panose="020B0604020202020204" pitchFamily="34" charset="0"/>
              </a:rPr>
              <a:t>etc</a:t>
            </a:r>
            <a:r>
              <a:rPr lang="en-US" sz="1200" i="1" dirty="0">
                <a:solidFill>
                  <a:srgbClr val="000000">
                    <a:lumMod val="65000"/>
                    <a:lumOff val="35000"/>
                  </a:srgbClr>
                </a:solidFill>
                <a:latin typeface="Arial" panose="020B0604020202020204" pitchFamily="34" charset="0"/>
                <a:cs typeface="Arial" panose="020B0604020202020204" pitchFamily="34" charset="0"/>
              </a:rPr>
              <a:t>)? How much resources are they investing and how do you plan on leveraging?</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2228323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 to Heilmeier question –</a:t>
            </a:r>
            <a:r>
              <a:rPr lang="en-US" b="1" dirty="0"/>
              <a:t> </a:t>
            </a:r>
            <a:r>
              <a:rPr lang="en-US" sz="1200" b="0" i="0" kern="1200" dirty="0">
                <a:solidFill>
                  <a:schemeClr val="tx1"/>
                </a:solidFill>
                <a:effectLst/>
                <a:latin typeface="+mn-lt"/>
                <a:ea typeface="+mn-ea"/>
                <a:cs typeface="+mn-cs"/>
              </a:rPr>
              <a:t>How is it done today, and what are the limits of current practice?</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DoD Joint Capability Areas (e.g. battlespace awareness, risk mitigation, logistical support, and partnership building) require hydrologic information in order to effectively accomplish their mission. </a:t>
            </a:r>
          </a:p>
          <a:p>
            <a:pPr marL="628650" lvl="1"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This includes: wet</a:t>
            </a:r>
            <a:r>
              <a:rPr lang="en-US" sz="1200" b="0" i="0" kern="1200" baseline="0" dirty="0">
                <a:solidFill>
                  <a:schemeClr val="tx1"/>
                </a:solidFill>
                <a:effectLst/>
                <a:latin typeface="+mn-lt"/>
                <a:ea typeface="+mn-ea"/>
                <a:cs typeface="+mn-cs"/>
              </a:rPr>
              <a:t> gap crossings; augmented reality; autonomous maneuver; IED detection; flood risk and exposure; climate extremes; contaminant fate and transport; navigability of waterways; off-grid power generation; bridging; fording; base site identification; climate security; water security; food security; drought mitigation; water diplomacy, etc.</a:t>
            </a:r>
            <a:endParaRPr lang="en-US" sz="1200" b="0" i="0" kern="1200" dirty="0">
              <a:solidFill>
                <a:schemeClr val="tx1"/>
              </a:solidFill>
              <a:effectLst/>
              <a:latin typeface="+mn-lt"/>
              <a:ea typeface="+mn-ea"/>
              <a:cs typeface="+mn-cs"/>
            </a:endParaRP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There is no authoritative DoD enterprise solution to assess hydrologic impacts on military operations.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As a result, Army needs within the hydrologic domain are currently addressed via ad hoc requests for information through the USACE </a:t>
            </a:r>
            <a:r>
              <a:rPr lang="en-US" sz="1200" b="0" i="0" kern="1200" dirty="0" err="1">
                <a:solidFill>
                  <a:schemeClr val="tx1"/>
                </a:solidFill>
                <a:effectLst/>
                <a:latin typeface="+mn-lt"/>
                <a:ea typeface="+mn-ea"/>
                <a:cs typeface="+mn-cs"/>
              </a:rPr>
              <a:t>Reachback</a:t>
            </a:r>
            <a:r>
              <a:rPr lang="en-US" sz="1200" b="0" i="0" kern="1200" dirty="0">
                <a:solidFill>
                  <a:schemeClr val="tx1"/>
                </a:solidFill>
                <a:effectLst/>
                <a:latin typeface="+mn-lt"/>
                <a:ea typeface="+mn-ea"/>
                <a:cs typeface="+mn-cs"/>
              </a:rPr>
              <a:t> Operations Center (UROC).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The current status quo relies heavily on subject matter expertise and involves lengthy response times. This approach does not scale appropriately to meet the demands of potential large scale conflicts.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Future autonomous and semi-autonomous systems will require extensive environmental information to operate effectively on the battlefield. Dynamically changing weather impacts are difficult to assess in data sparse areas, particularly in a disconnected environment such as a battlefield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An operational global hydro-terrestrial modeling framework is needed to better support the DoD Joint Capability Areas with continuous modeling and simulation results available anywhere in the world on demand. </a:t>
            </a:r>
          </a:p>
          <a:p>
            <a:pPr marL="171450" indent="-171450" rtl="0" fontAlgn="base">
              <a:buFont typeface="Arial" panose="020B0604020202020204" pitchFamily="34" charset="0"/>
              <a:buChar char="•"/>
            </a:pPr>
            <a:endParaRPr lang="en-US" sz="1200" b="0" i="0" kern="1200" dirty="0">
              <a:solidFill>
                <a:schemeClr val="tx1"/>
              </a:solidFill>
              <a:effectLst/>
              <a:latin typeface="+mn-lt"/>
              <a:ea typeface="+mn-ea"/>
              <a:cs typeface="+mn-cs"/>
            </a:endParaRPr>
          </a:p>
          <a:p>
            <a:pPr marL="0" indent="0" rtl="0" fontAlgn="base">
              <a:buFont typeface="Arial" panose="020B0604020202020204" pitchFamily="34" charset="0"/>
              <a:buNone/>
            </a:pPr>
            <a:r>
              <a:rPr lang="en-US" sz="1200" b="1" i="0" kern="1200" dirty="0">
                <a:solidFill>
                  <a:schemeClr val="tx1"/>
                </a:solidFill>
                <a:effectLst/>
                <a:latin typeface="+mn-lt"/>
                <a:ea typeface="+mn-ea"/>
                <a:cs typeface="+mn-cs"/>
              </a:rPr>
              <a:t>REQUIREMENT:</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"Army and DOD policy documents place specific responsibility on the USACE as the director and monitor for Army programs in the atmospheric, topographic, hydrographic and terrestrial sciences. This includes providing simulation and visualization of environmental effects on Army assets; supporting and conducting relevant RDT&amp;E activities to provide hydrological studies, forecasts, decision aids, and exploitation tools for military training, operations, and emergency response; and operationalizing and transitioning appropriate technologies to the USAF in support of Army operations. Outside the United States, USACE provides support through modest reimbursable efforts or engineering </a:t>
            </a:r>
            <a:r>
              <a:rPr lang="en-US" sz="1200" b="0" i="0" kern="1200" dirty="0" err="1">
                <a:solidFill>
                  <a:schemeClr val="tx1"/>
                </a:solidFill>
                <a:effectLst/>
                <a:latin typeface="+mn-lt"/>
                <a:ea typeface="+mn-ea"/>
                <a:cs typeface="+mn-cs"/>
              </a:rPr>
              <a:t>reachback</a:t>
            </a:r>
            <a:r>
              <a:rPr lang="en-US" sz="1200" b="0" i="0" kern="1200" dirty="0">
                <a:solidFill>
                  <a:schemeClr val="tx1"/>
                </a:solidFill>
                <a:effectLst/>
                <a:latin typeface="+mn-lt"/>
                <a:ea typeface="+mn-ea"/>
                <a:cs typeface="+mn-cs"/>
              </a:rPr>
              <a:t> activities. Alignment of organization strengths and core competencies is needed to field best-in-class tools that provide authoritative information for advanced decision making in support of DOD and USG requirements globally."</a:t>
            </a:r>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2228868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Similar to Heilmeier question -</a:t>
            </a:r>
            <a:r>
              <a:rPr lang="en-US" b="1" dirty="0"/>
              <a:t> </a:t>
            </a:r>
            <a:r>
              <a:rPr lang="en-US" sz="1200" b="0" i="0" kern="1200" dirty="0">
                <a:solidFill>
                  <a:schemeClr val="tx1"/>
                </a:solidFill>
                <a:effectLst/>
                <a:latin typeface="+mn-lt"/>
                <a:ea typeface="+mn-ea"/>
                <a:cs typeface="+mn-cs"/>
              </a:rPr>
              <a:t>What is new in your approach and why do you think it will be successful? Who cares? If you are successful, what difference will it make? What are the risks?</a:t>
            </a:r>
          </a:p>
          <a:p>
            <a:r>
              <a:rPr lang="en-US" sz="1200" b="0" i="0" kern="1200" dirty="0">
                <a:solidFill>
                  <a:schemeClr val="tx1"/>
                </a:solidFill>
                <a:effectLst/>
                <a:latin typeface="+mn-lt"/>
                <a:ea typeface="+mn-ea"/>
                <a:cs typeface="+mn-cs"/>
              </a:rPr>
              <a:t>How much will it cost? How long will it take?</a:t>
            </a:r>
          </a:p>
          <a:p>
            <a:endParaRPr lang="en-US" dirty="0"/>
          </a:p>
          <a:p>
            <a:endParaRPr lang="en-US" dirty="0"/>
          </a:p>
          <a:p>
            <a:r>
              <a:rPr lang="en-US" dirty="0"/>
              <a:t>Freeform vs guided</a:t>
            </a:r>
            <a:r>
              <a:rPr lang="en-US" baseline="0" dirty="0"/>
              <a:t> chart – Kim will address during discussions.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3661033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Similar to Heilmeier question -</a:t>
            </a:r>
            <a:r>
              <a:rPr lang="en-US" b="1" dirty="0"/>
              <a:t> </a:t>
            </a:r>
            <a:r>
              <a:rPr lang="en-US" sz="1200" b="0" i="0" kern="1200" dirty="0">
                <a:solidFill>
                  <a:schemeClr val="tx1"/>
                </a:solidFill>
                <a:effectLst/>
                <a:latin typeface="+mn-lt"/>
                <a:ea typeface="+mn-ea"/>
                <a:cs typeface="+mn-cs"/>
              </a:rPr>
              <a:t>What is new in your approach and why do you think it will be successful? Who cares? If you are successful, what difference will it make? What are the risks?</a:t>
            </a:r>
          </a:p>
          <a:p>
            <a:r>
              <a:rPr lang="en-US" sz="1200" b="0" i="0" kern="1200" dirty="0">
                <a:solidFill>
                  <a:schemeClr val="tx1"/>
                </a:solidFill>
                <a:effectLst/>
                <a:latin typeface="+mn-lt"/>
                <a:ea typeface="+mn-ea"/>
                <a:cs typeface="+mn-cs"/>
              </a:rPr>
              <a:t>How much will it cost? How long will it take?</a:t>
            </a:r>
          </a:p>
          <a:p>
            <a:endParaRPr lang="en-US" dirty="0"/>
          </a:p>
          <a:p>
            <a:endParaRPr lang="en-US" dirty="0"/>
          </a:p>
          <a:p>
            <a:r>
              <a:rPr lang="en-US" dirty="0"/>
              <a:t>Freeform vs guided</a:t>
            </a:r>
            <a:r>
              <a:rPr lang="en-US" baseline="0" dirty="0"/>
              <a:t> chart – Kim will address during discussions.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13093471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Response:  Similar to Heilmeier question -</a:t>
            </a:r>
            <a:r>
              <a:rPr lang="en-US" b="1" dirty="0"/>
              <a:t> </a:t>
            </a:r>
            <a:r>
              <a:rPr lang="en-US" dirty="0"/>
              <a:t>If successful in solving the problem, what difference will it make and why?  Who cares?  The operational gap the Project is addressing, quantify the metric planned to achieve.</a:t>
            </a:r>
          </a:p>
          <a:p>
            <a:endParaRPr lang="en-US" dirty="0"/>
          </a:p>
          <a:p>
            <a:r>
              <a:rPr lang="en-US" dirty="0"/>
              <a:t>Freeform vs guided</a:t>
            </a:r>
            <a:r>
              <a:rPr lang="en-US" baseline="0" dirty="0"/>
              <a:t> chart – Kim will address during discussions.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631257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13- Army recommendations here? </a:t>
            </a:r>
          </a:p>
          <a:p>
            <a:r>
              <a:rPr lang="en-US" dirty="0"/>
              <a:t>Response:  Similar to Heilmeier question -</a:t>
            </a:r>
            <a:r>
              <a:rPr lang="en-US" b="1" dirty="0"/>
              <a:t> </a:t>
            </a:r>
            <a:r>
              <a:rPr lang="en-US" dirty="0"/>
              <a:t>If successful in solving the problem, what difference will it make and why?  Who cares?  The operational gap the Project is addressing, quantify the metric planned to achieve.</a:t>
            </a:r>
          </a:p>
          <a:p>
            <a:endParaRPr lang="en-US" dirty="0"/>
          </a:p>
          <a:p>
            <a:r>
              <a:rPr lang="en-US" dirty="0"/>
              <a:t>Freeform vs guided</a:t>
            </a:r>
            <a:r>
              <a:rPr lang="en-US" baseline="0" dirty="0"/>
              <a:t> chart – Kim will address during discussions.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6831B79-2EA3-47EA-B932-3EAF7F037962}"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28896412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9.emf"/><Relationship Id="rId4" Type="http://schemas.openxmlformats.org/officeDocument/2006/relationships/oleObject" Target="../embeddings/oleObject1.bin"/></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val="0"/>
              </a:ext>
            </a:extLst>
          </a:blip>
          <a:srcRect b="7416"/>
          <a:stretch/>
        </p:blipFill>
        <p:spPr>
          <a:xfrm>
            <a:off x="7501451" y="278040"/>
            <a:ext cx="3017743" cy="2095443"/>
          </a:xfrm>
          <a:prstGeom prst="rect">
            <a:avLst/>
          </a:prstGeom>
        </p:spPr>
      </p:pic>
      <p:pic>
        <p:nvPicPr>
          <p:cNvPr id="10" name="Picture 9">
            <a:extLst>
              <a:ext uri="{FF2B5EF4-FFF2-40B4-BE49-F238E27FC236}">
                <a16:creationId xmlns:a16="http://schemas.microsoft.com/office/drawing/2014/main" id="{9B86B6D9-8B54-6C42-A7E3-FB5369B6175F}"/>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194275" y="4028718"/>
            <a:ext cx="2599272" cy="1822177"/>
          </a:xfrm>
          <a:prstGeom prst="rect">
            <a:avLst/>
          </a:prstGeom>
          <a:ln w="57150">
            <a:solidFill>
              <a:srgbClr val="CBCBCB"/>
            </a:solidFill>
          </a:ln>
        </p:spPr>
      </p:pic>
      <p:pic>
        <p:nvPicPr>
          <p:cNvPr id="12" name="Picture 11">
            <a:extLst>
              <a:ext uri="{FF2B5EF4-FFF2-40B4-BE49-F238E27FC236}">
                <a16:creationId xmlns:a16="http://schemas.microsoft.com/office/drawing/2014/main" id="{AC9686B7-07BB-5549-92C9-FE6667770B0C}"/>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9763513" y="4159241"/>
            <a:ext cx="1960105" cy="1800315"/>
          </a:xfrm>
          <a:prstGeom prst="rect">
            <a:avLst/>
          </a:prstGeom>
          <a:ln w="57150">
            <a:solidFill>
              <a:srgbClr val="CBCBCB"/>
            </a:solidFill>
          </a:ln>
        </p:spPr>
      </p:pic>
      <p:pic>
        <p:nvPicPr>
          <p:cNvPr id="13" name="Picture 12">
            <a:extLst>
              <a:ext uri="{FF2B5EF4-FFF2-40B4-BE49-F238E27FC236}">
                <a16:creationId xmlns:a16="http://schemas.microsoft.com/office/drawing/2014/main" id="{B2B30D00-BE96-8041-9732-C215A3B96B0B}"/>
              </a:ext>
            </a:extLst>
          </p:cNvPr>
          <p:cNvPicPr>
            <a:picLocks noChangeAspect="1"/>
          </p:cNvPicPr>
          <p:nvPr userDrawn="1"/>
        </p:nvPicPr>
        <p:blipFill rotWithShape="1">
          <a:blip r:embed="rId5" cstate="email">
            <a:extLst>
              <a:ext uri="{28A0092B-C50C-407E-A947-70E740481C1C}">
                <a14:useLocalDpi xmlns:a14="http://schemas.microsoft.com/office/drawing/2010/main"/>
              </a:ext>
            </a:extLst>
          </a:blip>
          <a:srcRect/>
          <a:stretch/>
        </p:blipFill>
        <p:spPr>
          <a:xfrm>
            <a:off x="9702701" y="501640"/>
            <a:ext cx="2098593" cy="1768356"/>
          </a:xfrm>
          <a:prstGeom prst="rect">
            <a:avLst/>
          </a:prstGeom>
          <a:ln w="57150">
            <a:solidFill>
              <a:srgbClr val="CBCBCB"/>
            </a:solidFill>
          </a:ln>
        </p:spPr>
      </p:pic>
      <p:pic>
        <p:nvPicPr>
          <p:cNvPr id="14" name="Picture 13">
            <a:extLst>
              <a:ext uri="{FF2B5EF4-FFF2-40B4-BE49-F238E27FC236}">
                <a16:creationId xmlns:a16="http://schemas.microsoft.com/office/drawing/2014/main" id="{89E9891A-C467-4042-8816-B3FD7A44E35A}"/>
              </a:ext>
            </a:extLst>
          </p:cNvPr>
          <p:cNvPicPr>
            <a:picLocks noChangeAspect="1"/>
          </p:cNvPicPr>
          <p:nvPr userDrawn="1"/>
        </p:nvPicPr>
        <p:blipFill rotWithShape="1">
          <a:blip r:embed="rId6" cstate="email">
            <a:extLst>
              <a:ext uri="{28A0092B-C50C-407E-A947-70E740481C1C}">
                <a14:useLocalDpi xmlns:a14="http://schemas.microsoft.com/office/drawing/2010/main"/>
              </a:ext>
            </a:extLst>
          </a:blip>
          <a:srcRect r="-3416"/>
          <a:stretch/>
        </p:blipFill>
        <p:spPr>
          <a:xfrm>
            <a:off x="8329977" y="2184878"/>
            <a:ext cx="3547367" cy="2175342"/>
          </a:xfrm>
          <a:prstGeom prst="rect">
            <a:avLst/>
          </a:prstGeom>
          <a:ln w="57150">
            <a:solidFill>
              <a:srgbClr val="CBCBCB"/>
            </a:solidFill>
          </a:ln>
        </p:spPr>
      </p:pic>
      <p:pic>
        <p:nvPicPr>
          <p:cNvPr id="17" name="Picture 16">
            <a:extLst>
              <a:ext uri="{FF2B5EF4-FFF2-40B4-BE49-F238E27FC236}">
                <a16:creationId xmlns:a16="http://schemas.microsoft.com/office/drawing/2014/main" id="{3B835CD1-F383-CC44-A44C-1353B1DC71E2}"/>
              </a:ext>
            </a:extLst>
          </p:cNvPr>
          <p:cNvPicPr>
            <a:picLocks noChangeAspect="1"/>
          </p:cNvPicPr>
          <p:nvPr userDrawn="1"/>
        </p:nvPicPr>
        <p:blipFill>
          <a:blip r:embed="rId7"/>
          <a:stretch>
            <a:fillRect/>
          </a:stretch>
        </p:blipFill>
        <p:spPr>
          <a:xfrm>
            <a:off x="5522" y="-2704"/>
            <a:ext cx="12166599" cy="6850848"/>
          </a:xfrm>
          <a:prstGeom prst="rect">
            <a:avLst/>
          </a:prstGeom>
        </p:spPr>
      </p:pic>
      <p:sp>
        <p:nvSpPr>
          <p:cNvPr id="9" name="Text Placeholder 8"/>
          <p:cNvSpPr>
            <a:spLocks noGrp="1"/>
          </p:cNvSpPr>
          <p:nvPr userDrawn="1">
            <p:ph type="body" sz="quarter" idx="12"/>
          </p:nvPr>
        </p:nvSpPr>
        <p:spPr>
          <a:xfrm>
            <a:off x="615267" y="2748325"/>
            <a:ext cx="7714709" cy="1562099"/>
          </a:xfrm>
          <a:prstGeom prst="rect">
            <a:avLst/>
          </a:prstGeom>
        </p:spPr>
        <p:txBody>
          <a:bodyPr/>
          <a:lstStyle>
            <a:lvl1pPr>
              <a:defRPr>
                <a:solidFill>
                  <a:schemeClr val="bg1"/>
                </a:solidFill>
              </a:defRPr>
            </a:lvl1pPr>
          </a:lstStyle>
          <a:p>
            <a:pPr lvl="0"/>
            <a:r>
              <a:rPr lang="en-US"/>
              <a:t>Edit Master text styles</a:t>
            </a:r>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a:t>
            </a:fld>
            <a:endParaRPr lang="en-US" dirty="0"/>
          </a:p>
        </p:txBody>
      </p:sp>
      <p:sp>
        <p:nvSpPr>
          <p:cNvPr id="4" name="Footer Placeholder 3"/>
          <p:cNvSpPr>
            <a:spLocks noGrp="1"/>
          </p:cNvSpPr>
          <p:nvPr userDrawn="1">
            <p:ph type="ftr" sz="quarter" idx="11"/>
          </p:nvPr>
        </p:nvSpPr>
        <p:spPr/>
        <p:txBody>
          <a:bodyPr/>
          <a:lstStyle/>
          <a:p>
            <a:pPr fontAlgn="base">
              <a:spcBef>
                <a:spcPct val="0"/>
              </a:spcBef>
              <a:spcAft>
                <a:spcPct val="0"/>
              </a:spcAft>
            </a:pPr>
            <a:r>
              <a:rPr lang="en-US" dirty="0">
                <a:solidFill>
                  <a:prstClr val="black"/>
                </a:solidFill>
                <a:ea typeface="ＭＳ Ｐゴシック" pitchFamily="34" charset="-128"/>
              </a:rPr>
              <a:t>  </a:t>
            </a:r>
          </a:p>
        </p:txBody>
      </p:sp>
      <p:sp>
        <p:nvSpPr>
          <p:cNvPr id="7" name="Text Placeholder 6"/>
          <p:cNvSpPr>
            <a:spLocks noGrp="1"/>
          </p:cNvSpPr>
          <p:nvPr>
            <p:ph type="body" sz="quarter" idx="13" hasCustomPrompt="1"/>
          </p:nvPr>
        </p:nvSpPr>
        <p:spPr>
          <a:xfrm>
            <a:off x="550260" y="-2704"/>
            <a:ext cx="11242115" cy="403225"/>
          </a:xfrm>
          <a:prstGeom prst="rect">
            <a:avLst/>
          </a:prstGeom>
        </p:spPr>
        <p:txBody>
          <a:bodyPr>
            <a:normAutofit/>
          </a:bodyPr>
          <a:lstStyle>
            <a:lvl1pPr algn="ctr">
              <a:buFontTx/>
              <a:buNone/>
              <a:defRPr sz="900">
                <a:solidFill>
                  <a:schemeClr val="bg1"/>
                </a:solidFill>
                <a:effectLst>
                  <a:outerShdw blurRad="38100" dist="38100" dir="2700000" algn="tl">
                    <a:srgbClr val="000000">
                      <a:alpha val="43137"/>
                    </a:srgbClr>
                  </a:outerShdw>
                </a:effectLst>
              </a:defRPr>
            </a:lvl1pPr>
            <a:lvl2pPr marL="257175" indent="0">
              <a:buFontTx/>
              <a:buNone/>
              <a:defRPr/>
            </a:lvl2pPr>
            <a:lvl3pPr marL="514350" indent="0">
              <a:buFontTx/>
              <a:buNone/>
              <a:defRPr/>
            </a:lvl3pPr>
            <a:lvl4pPr marL="771525" indent="0">
              <a:buFontTx/>
              <a:buNone/>
              <a:defRPr/>
            </a:lvl4pPr>
            <a:lvl5pPr marL="1028700" indent="0">
              <a:buFontTx/>
              <a:buNone/>
              <a:defRPr/>
            </a:lvl5pPr>
          </a:lstStyle>
          <a:p>
            <a:pPr lvl="0"/>
            <a:r>
              <a:rPr lang="en-US" dirty="0"/>
              <a:t>UNCLASSIFIED</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marL="0" indent="0" algn="ctr">
              <a:buNone/>
              <a:defRPr lang="en-US" sz="9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UNCLASSIFIED</a:t>
            </a:r>
          </a:p>
        </p:txBody>
      </p:sp>
      <p:cxnSp>
        <p:nvCxnSpPr>
          <p:cNvPr id="8" name="Straight Connector 7">
            <a:extLst>
              <a:ext uri="{FF2B5EF4-FFF2-40B4-BE49-F238E27FC236}">
                <a16:creationId xmlns:a16="http://schemas.microsoft.com/office/drawing/2014/main" id="{3D665B91-8567-DD4A-BD2E-E719F20E35F0}"/>
              </a:ext>
            </a:extLst>
          </p:cNvPr>
          <p:cNvCxnSpPr/>
          <p:nvPr userDrawn="1"/>
        </p:nvCxnSpPr>
        <p:spPr>
          <a:xfrm flipH="1">
            <a:off x="1476588"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9A2EE2D-7BB5-4F44-82C4-5CF4EE388EFF}"/>
              </a:ext>
            </a:extLst>
          </p:cNvPr>
          <p:cNvSpPr txBox="1"/>
          <p:nvPr userDrawn="1"/>
        </p:nvSpPr>
        <p:spPr>
          <a:xfrm>
            <a:off x="6224695" y="6442289"/>
            <a:ext cx="5567680" cy="207749"/>
          </a:xfrm>
          <a:prstGeom prst="rect">
            <a:avLst/>
          </a:prstGeom>
          <a:noFill/>
        </p:spPr>
        <p:txBody>
          <a:bodyPr wrap="square" rtlCol="0">
            <a:spAutoFit/>
          </a:bodyPr>
          <a:lstStyle/>
          <a:p>
            <a:pPr algn="r" fontAlgn="base">
              <a:spcBef>
                <a:spcPct val="0"/>
              </a:spcBef>
              <a:spcAft>
                <a:spcPct val="0"/>
              </a:spcAft>
            </a:pPr>
            <a:r>
              <a:rPr lang="en-US" sz="750" i="1" dirty="0">
                <a:solidFill>
                  <a:prstClr val="black"/>
                </a:solidFill>
                <a:ea typeface="ＭＳ Ｐゴシック" pitchFamily="34" charset="-128"/>
              </a:rPr>
              <a:t>DISCOVER  |  DEVELOP  |  DELIVER</a:t>
            </a:r>
          </a:p>
        </p:txBody>
      </p:sp>
      <p:sp>
        <p:nvSpPr>
          <p:cNvPr id="6" name="Title 5">
            <a:extLst>
              <a:ext uri="{FF2B5EF4-FFF2-40B4-BE49-F238E27FC236}">
                <a16:creationId xmlns:a16="http://schemas.microsoft.com/office/drawing/2014/main" id="{3250BEA3-A8B0-0D4E-89DA-706909427998}"/>
              </a:ext>
            </a:extLst>
          </p:cNvPr>
          <p:cNvSpPr>
            <a:spLocks noGrp="1"/>
          </p:cNvSpPr>
          <p:nvPr>
            <p:ph type="title"/>
          </p:nvPr>
        </p:nvSpPr>
        <p:spPr>
          <a:xfrm>
            <a:off x="615265" y="1667435"/>
            <a:ext cx="7707675" cy="1067766"/>
          </a:xfrm>
        </p:spPr>
        <p:txBody>
          <a:bodyPr anchor="b"/>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85331573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US" dirty="0">
              <a:solidFill>
                <a:prstClr val="black"/>
              </a:solidFill>
              <a:latin typeface="Calibri" panose="020F0502020204030204"/>
            </a:endParaRPr>
          </a:p>
        </p:txBody>
      </p:sp>
      <p:sp>
        <p:nvSpPr>
          <p:cNvPr id="6" name="Slide Number Placeholder 5"/>
          <p:cNvSpPr>
            <a:spLocks noGrp="1"/>
          </p:cNvSpPr>
          <p:nvPr>
            <p:ph type="sldNum" sz="quarter" idx="12"/>
          </p:nvPr>
        </p:nvSpPr>
        <p:spPr/>
        <p:txBody>
          <a:bodyPr/>
          <a:lstStyle/>
          <a:p>
            <a:fld id="{F4325D5D-710D-4FE6-907B-E0C25AB0086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14980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3_Title Slide">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2165" y="1623"/>
          <a:ext cx="2159" cy="1619"/>
        </p:xfrm>
        <a:graphic>
          <a:graphicData uri="http://schemas.openxmlformats.org/presentationml/2006/ole">
            <mc:AlternateContent xmlns:mc="http://schemas.openxmlformats.org/markup-compatibility/2006">
              <mc:Choice xmlns:v="urn:schemas-microsoft-com:vml" Requires="v">
                <p:oleObj spid="_x0000_s1078"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2165" y="1623"/>
                        <a:ext cx="2159" cy="1619"/>
                      </a:xfrm>
                      <a:prstGeom prst="rect">
                        <a:avLst/>
                      </a:prstGeom>
                    </p:spPr>
                  </p:pic>
                </p:oleObj>
              </mc:Fallback>
            </mc:AlternateContent>
          </a:graphicData>
        </a:graphic>
      </p:graphicFrame>
      <p:sp>
        <p:nvSpPr>
          <p:cNvPr id="57" name="Document type" hidden="1"/>
          <p:cNvSpPr txBox="1">
            <a:spLocks noChangeArrowheads="1"/>
          </p:cNvSpPr>
          <p:nvPr userDrawn="1"/>
        </p:nvSpPr>
        <p:spPr bwMode="gray">
          <a:xfrm>
            <a:off x="5353746" y="4781250"/>
            <a:ext cx="6535885" cy="168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defTabSz="932962" eaLnBrk="1" hangingPunct="1">
              <a:defRPr lang="x-none"/>
            </a:pPr>
            <a:r>
              <a:rPr sz="1071" dirty="0">
                <a:solidFill>
                  <a:srgbClr val="000000"/>
                </a:solidFill>
                <a:latin typeface="Arial"/>
                <a:ea typeface="+mn-ea"/>
              </a:rPr>
              <a:t>Document type | Date</a:t>
            </a:r>
          </a:p>
        </p:txBody>
      </p:sp>
      <p:sp>
        <p:nvSpPr>
          <p:cNvPr id="26" name="Disclaimer-English (United States)" hidden="1"/>
          <p:cNvSpPr>
            <a:spLocks noChangeArrowheads="1"/>
          </p:cNvSpPr>
          <p:nvPr userDrawn="1"/>
        </p:nvSpPr>
        <p:spPr bwMode="black">
          <a:xfrm>
            <a:off x="3085970" y="6599876"/>
            <a:ext cx="4822213" cy="192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p>
            <a:pPr defTabSz="615815" eaLnBrk="0" hangingPunct="0"/>
            <a:r>
              <a:rPr lang="x-none" sz="612" dirty="0">
                <a:solidFill>
                  <a:srgbClr val="FFFFFF"/>
                </a:solidFill>
                <a:latin typeface="Calibri" panose="020F0502020204030204"/>
                <a:ea typeface="+mn-ea"/>
              </a:rPr>
              <a:t>CONFIDENTIAL AND PROPRIETARY</a:t>
            </a:r>
          </a:p>
          <a:p>
            <a:pPr defTabSz="615815" eaLnBrk="0" hangingPunct="0"/>
            <a:r>
              <a:rPr lang="x-none" sz="612" dirty="0">
                <a:solidFill>
                  <a:srgbClr val="FFFFFF"/>
                </a:solidFill>
                <a:latin typeface="Calibri" panose="020F0502020204030204"/>
                <a:ea typeface="+mn-ea"/>
              </a:rPr>
              <a:t>Any use of this material without specific permission of McKinsey &amp; Company is strictly prohibited</a:t>
            </a:r>
          </a:p>
        </p:txBody>
      </p:sp>
      <p:sp>
        <p:nvSpPr>
          <p:cNvPr id="2" name="Working Draft Text" hidden="1"/>
          <p:cNvSpPr txBox="1"/>
          <p:nvPr userDrawn="1"/>
        </p:nvSpPr>
        <p:spPr>
          <a:xfrm>
            <a:off x="3455665" y="310991"/>
            <a:ext cx="821059" cy="198388"/>
          </a:xfrm>
          <a:prstGeom prst="rect">
            <a:avLst/>
          </a:prstGeom>
          <a:noFill/>
        </p:spPr>
        <p:txBody>
          <a:bodyPr vert="horz" wrap="none" rtlCol="0">
            <a:spAutoFit/>
          </a:bodyPr>
          <a:lstStyle/>
          <a:p>
            <a:pPr defTabSz="932962"/>
            <a:r>
              <a:rPr lang="en-US" sz="689" b="1" dirty="0">
                <a:solidFill>
                  <a:srgbClr val="000000"/>
                </a:solidFill>
                <a:latin typeface="Calibri" panose="020F0502020204030204"/>
                <a:ea typeface="+mn-ea"/>
              </a:rPr>
              <a:t>WORKING DRAFT</a:t>
            </a:r>
          </a:p>
        </p:txBody>
      </p:sp>
      <p:sp>
        <p:nvSpPr>
          <p:cNvPr id="4" name="Working Draft" hidden="1"/>
          <p:cNvSpPr txBox="1"/>
          <p:nvPr userDrawn="1"/>
        </p:nvSpPr>
        <p:spPr>
          <a:xfrm>
            <a:off x="3455661" y="466486"/>
            <a:ext cx="2218877" cy="198388"/>
          </a:xfrm>
          <a:prstGeom prst="rect">
            <a:avLst/>
          </a:prstGeom>
          <a:noFill/>
        </p:spPr>
        <p:txBody>
          <a:bodyPr vert="horz" wrap="none" rtlCol="0">
            <a:spAutoFit/>
          </a:bodyPr>
          <a:lstStyle/>
          <a:p>
            <a:pPr defTabSz="932962"/>
            <a:r>
              <a:rPr lang="en-US" sz="689" dirty="0">
                <a:solidFill>
                  <a:srgbClr val="000000"/>
                </a:solidFill>
                <a:latin typeface="Calibri" panose="020F0502020204030204"/>
                <a:ea typeface="+mn-ea"/>
              </a:rPr>
              <a:t>Last Modified 9/25/2018 6:45 PM Eastern Standard Time</a:t>
            </a:r>
          </a:p>
        </p:txBody>
      </p:sp>
      <p:sp>
        <p:nvSpPr>
          <p:cNvPr id="6" name="Printed" hidden="1"/>
          <p:cNvSpPr txBox="1"/>
          <p:nvPr userDrawn="1"/>
        </p:nvSpPr>
        <p:spPr>
          <a:xfrm>
            <a:off x="3455665" y="621983"/>
            <a:ext cx="2036135" cy="198388"/>
          </a:xfrm>
          <a:prstGeom prst="rect">
            <a:avLst/>
          </a:prstGeom>
          <a:noFill/>
        </p:spPr>
        <p:txBody>
          <a:bodyPr vert="horz" wrap="none" rtlCol="0">
            <a:spAutoFit/>
          </a:bodyPr>
          <a:lstStyle/>
          <a:p>
            <a:pPr defTabSz="932962"/>
            <a:r>
              <a:rPr lang="en-US" sz="689" dirty="0">
                <a:solidFill>
                  <a:srgbClr val="000000"/>
                </a:solidFill>
                <a:latin typeface="Calibri" panose="020F0502020204030204"/>
                <a:ea typeface="+mn-ea"/>
              </a:rPr>
              <a:t>Printed 9/25/2018 12:23 PM Eastern Standard Time</a:t>
            </a:r>
          </a:p>
        </p:txBody>
      </p:sp>
      <p:sp>
        <p:nvSpPr>
          <p:cNvPr id="9" name="Slide Number Placeholder 8"/>
          <p:cNvSpPr>
            <a:spLocks noGrp="1"/>
          </p:cNvSpPr>
          <p:nvPr>
            <p:ph type="sldNum" sz="quarter" idx="12"/>
          </p:nvPr>
        </p:nvSpPr>
        <p:spPr>
          <a:xfrm>
            <a:off x="9448800" y="6503174"/>
            <a:ext cx="2743200" cy="365125"/>
          </a:xfrm>
        </p:spPr>
        <p:txBody>
          <a:bodyPr/>
          <a:lstStyle/>
          <a:p>
            <a:fld id="{F4325D5D-710D-4FE6-907B-E0C25AB00869}" type="slidenum">
              <a:rPr lang="en-US" smtClean="0">
                <a:solidFill>
                  <a:prstClr val="black">
                    <a:tint val="75000"/>
                  </a:prstClr>
                </a:solidFill>
              </a:rPr>
              <a:pPr/>
              <a:t>‹#›</a:t>
            </a:fld>
            <a:endParaRPr lang="en-US" dirty="0">
              <a:solidFill>
                <a:prstClr val="black">
                  <a:tint val="75000"/>
                </a:prstClr>
              </a:solidFill>
            </a:endParaRPr>
          </a:p>
        </p:txBody>
      </p:sp>
      <p:sp>
        <p:nvSpPr>
          <p:cNvPr id="13" name="Text Placeholder 8"/>
          <p:cNvSpPr txBox="1">
            <a:spLocks/>
          </p:cNvSpPr>
          <p:nvPr userDrawn="1"/>
        </p:nvSpPr>
        <p:spPr>
          <a:xfrm>
            <a:off x="10205793" y="6590717"/>
            <a:ext cx="3126307"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Tree>
    <p:extLst>
      <p:ext uri="{BB962C8B-B14F-4D97-AF65-F5344CB8AC3E}">
        <p14:creationId xmlns:p14="http://schemas.microsoft.com/office/powerpoint/2010/main" val="11802779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1604933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3309218375"/>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3722973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3876024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5734933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8493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12145142"/>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541BF7D-EE33-4CC5-B257-DB12F8FC52D4}" type="datetimeFigureOut">
              <a:rPr lang="en-US" smtClean="0"/>
              <a:t>10/14/21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1647747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350">
                <a:solidFill>
                  <a:schemeClr val="tx1">
                    <a:lumMod val="75000"/>
                    <a:lumOff val="25000"/>
                  </a:schemeClr>
                </a:solidFill>
              </a:defRPr>
            </a:lvl1pPr>
            <a:lvl2pPr>
              <a:defRPr sz="1350">
                <a:solidFill>
                  <a:schemeClr val="tx1">
                    <a:lumMod val="75000"/>
                    <a:lumOff val="25000"/>
                  </a:schemeClr>
                </a:solidFill>
              </a:defRPr>
            </a:lvl2pPr>
            <a:lvl3pPr>
              <a:defRPr sz="1125">
                <a:solidFill>
                  <a:schemeClr val="tx1">
                    <a:lumMod val="75000"/>
                    <a:lumOff val="25000"/>
                  </a:schemeClr>
                </a:solidFill>
              </a:defRPr>
            </a:lvl3pPr>
            <a:lvl4pPr>
              <a:defRPr sz="1125">
                <a:solidFill>
                  <a:schemeClr val="tx1">
                    <a:lumMod val="75000"/>
                    <a:lumOff val="25000"/>
                  </a:schemeClr>
                </a:solidFill>
              </a:defRPr>
            </a:lvl4pPr>
            <a:lvl5pPr>
              <a:defRPr sz="1125">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Footer Placeholder 4"/>
          <p:cNvSpPr>
            <a:spLocks noGrp="1"/>
          </p:cNvSpPr>
          <p:nvPr>
            <p:ph type="ftr" sz="quarter" idx="10"/>
          </p:nvPr>
        </p:nvSpPr>
        <p:spPr>
          <a:xfrm>
            <a:off x="413316" y="6470433"/>
            <a:ext cx="3867149" cy="217493"/>
          </a:xfrm>
          <a:prstGeom prst="rect">
            <a:avLst/>
          </a:prstGeom>
        </p:spPr>
        <p:txBody>
          <a:bodyPr/>
          <a:lstStyle>
            <a:lvl1pPr>
              <a:defRPr/>
            </a:lvl1pPr>
          </a:lstStyle>
          <a:p>
            <a:pPr fontAlgn="base">
              <a:spcBef>
                <a:spcPct val="0"/>
              </a:spcBef>
              <a:spcAft>
                <a:spcPct val="0"/>
              </a:spcAft>
              <a:defRPr/>
            </a:pPr>
            <a:r>
              <a:rPr lang="en-US">
                <a:solidFill>
                  <a:prstClr val="black"/>
                </a:solidFill>
                <a:ea typeface="ＭＳ Ｐゴシック" pitchFamily="34" charset="-128"/>
              </a:rPr>
              <a:t>File Name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27248794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41BF7D-EE33-4CC5-B257-DB12F8FC52D4}" type="datetimeFigureOut">
              <a:rPr lang="en-US" smtClean="0"/>
              <a:t>10/14/21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4053072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541BF7D-EE33-4CC5-B257-DB12F8FC52D4}" type="datetimeFigureOut">
              <a:rPr lang="en-US" smtClean="0"/>
              <a:t>10/14/21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274341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541BF7D-EE33-4CC5-B257-DB12F8FC52D4}" type="datetimeFigureOut">
              <a:rPr lang="en-US" smtClean="0"/>
              <a:t>10/14/21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37095052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541BF7D-EE33-4CC5-B257-DB12F8FC52D4}" type="datetimeFigureOut">
              <a:rPr lang="en-US" smtClean="0"/>
              <a:t>10/14/21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38449802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541BF7D-EE33-4CC5-B257-DB12F8FC52D4}" type="datetimeFigureOut">
              <a:rPr lang="en-US" smtClean="0"/>
              <a:t>10/14/21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3963607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41BF7D-EE33-4CC5-B257-DB12F8FC52D4}" type="datetimeFigureOut">
              <a:rPr lang="en-US" smtClean="0"/>
              <a:t>10/14/21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35370149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541BF7D-EE33-4CC5-B257-DB12F8FC52D4}" type="datetimeFigureOut">
              <a:rPr lang="en-US" smtClean="0"/>
              <a:t>10/14/21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40085691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541BF7D-EE33-4CC5-B257-DB12F8FC52D4}" type="datetimeFigureOut">
              <a:rPr lang="en-US" smtClean="0"/>
              <a:t>10/14/21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1035589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41BF7D-EE33-4CC5-B257-DB12F8FC52D4}" type="datetimeFigureOut">
              <a:rPr lang="en-US" smtClean="0"/>
              <a:t>10/14/21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214285211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41BF7D-EE33-4CC5-B257-DB12F8FC52D4}" type="datetimeFigureOut">
              <a:rPr lang="en-US" smtClean="0"/>
              <a:t>10/14/21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2708DA-709B-4A51-94E3-BC0BE4BE739A}" type="slidenum">
              <a:rPr lang="en-US" smtClean="0"/>
              <a:t>‹#›</a:t>
            </a:fld>
            <a:endParaRPr lang="en-US"/>
          </a:p>
        </p:txBody>
      </p:sp>
    </p:spTree>
    <p:extLst>
      <p:ext uri="{BB962C8B-B14F-4D97-AF65-F5344CB8AC3E}">
        <p14:creationId xmlns:p14="http://schemas.microsoft.com/office/powerpoint/2010/main" val="2729805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900">
                <a:solidFill>
                  <a:schemeClr val="tx1">
                    <a:lumMod val="75000"/>
                    <a:lumOff val="25000"/>
                  </a:schemeClr>
                </a:solidFill>
              </a:defRPr>
            </a:lvl1pPr>
            <a:lvl2pPr>
              <a:defRPr sz="1350">
                <a:solidFill>
                  <a:srgbClr val="83847A"/>
                </a:solidFill>
              </a:defRPr>
            </a:lvl2pPr>
            <a:lvl3pPr>
              <a:defRPr sz="1125">
                <a:solidFill>
                  <a:srgbClr val="83847A"/>
                </a:solidFill>
              </a:defRPr>
            </a:lvl3pPr>
            <a:lvl4pPr>
              <a:defRPr sz="1125">
                <a:solidFill>
                  <a:srgbClr val="83847A"/>
                </a:solidFill>
              </a:defRPr>
            </a:lvl4pPr>
            <a:lvl5pPr>
              <a:defRPr sz="1125">
                <a:solidFill>
                  <a:srgbClr val="83847A"/>
                </a:solidFill>
              </a:defRPr>
            </a:lvl5pPr>
          </a:lstStyle>
          <a:p>
            <a:pPr lvl="0"/>
            <a:r>
              <a:rPr lang="en-US" noProof="0" dirty="0"/>
              <a:t>Click to edit Master text styles</a:t>
            </a:r>
          </a:p>
        </p:txBody>
      </p:sp>
      <p:sp>
        <p:nvSpPr>
          <p:cNvPr id="4" name="Footer Placeholder 4"/>
          <p:cNvSpPr>
            <a:spLocks noGrp="1"/>
          </p:cNvSpPr>
          <p:nvPr>
            <p:ph type="ftr" sz="quarter" idx="10"/>
          </p:nvPr>
        </p:nvSpPr>
        <p:spPr>
          <a:xfrm>
            <a:off x="413316" y="6470433"/>
            <a:ext cx="3867149" cy="217493"/>
          </a:xfrm>
          <a:prstGeom prst="rect">
            <a:avLst/>
          </a:prstGeom>
        </p:spPr>
        <p:txBody>
          <a:bodyPr/>
          <a:lstStyle>
            <a:lvl1pPr>
              <a:defRPr/>
            </a:lvl1pPr>
          </a:lstStyle>
          <a:p>
            <a:pPr fontAlgn="base">
              <a:spcBef>
                <a:spcPct val="0"/>
              </a:spcBef>
              <a:spcAft>
                <a:spcPct val="0"/>
              </a:spcAft>
              <a:defRPr/>
            </a:pPr>
            <a:r>
              <a:rPr lang="en-US">
                <a:solidFill>
                  <a:prstClr val="black"/>
                </a:solidFill>
                <a:ea typeface="ＭＳ Ｐゴシック" pitchFamily="34" charset="-128"/>
              </a:rPr>
              <a:t>File Name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2065737995"/>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03200" y="1219200"/>
            <a:ext cx="10363200" cy="762000"/>
          </a:xfrm>
          <a:prstGeom prst="rect">
            <a:avLst/>
          </a:prstGeom>
        </p:spPr>
        <p:txBody>
          <a:bodyPr/>
          <a:lstStyle>
            <a:lvl1pPr>
              <a:defRPr kumimoji="0" lang="en-US" sz="3200" b="1" i="0" u="none" strike="noStrike" kern="0" cap="none" spc="0" normalizeH="0" baseline="0" noProof="0" dirty="0">
                <a:ln>
                  <a:noFill/>
                </a:ln>
                <a:solidFill>
                  <a:srgbClr val="033C61"/>
                </a:solidFill>
                <a:effectLst/>
                <a:uLnTx/>
                <a:uFillTx/>
                <a:latin typeface="+mj-lt"/>
                <a:ea typeface="+mj-ea"/>
                <a:cs typeface="+mj-cs"/>
              </a:defRPr>
            </a:lvl1pPr>
          </a:lstStyle>
          <a:p>
            <a:r>
              <a:rPr lang="en-US" dirty="0"/>
              <a:t>Presentation title</a:t>
            </a:r>
          </a:p>
        </p:txBody>
      </p:sp>
      <p:sp>
        <p:nvSpPr>
          <p:cNvPr id="10" name="Text Placeholder 9"/>
          <p:cNvSpPr>
            <a:spLocks noGrp="1"/>
          </p:cNvSpPr>
          <p:nvPr>
            <p:ph type="body" sz="quarter" idx="10" hasCustomPrompt="1"/>
          </p:nvPr>
        </p:nvSpPr>
        <p:spPr>
          <a:xfrm>
            <a:off x="203200" y="2667000"/>
            <a:ext cx="4470400" cy="381000"/>
          </a:xfrm>
          <a:prstGeom prst="rect">
            <a:avLst/>
          </a:prstGeom>
        </p:spPr>
        <p:txBody>
          <a:bodyPr/>
          <a:lstStyle>
            <a:lvl1pPr marL="0" indent="0" algn="l" rtl="0" fontAlgn="base">
              <a:lnSpc>
                <a:spcPct val="100000"/>
              </a:lnSpc>
              <a:spcBef>
                <a:spcPts val="0"/>
              </a:spcBef>
              <a:spcAft>
                <a:spcPts val="0"/>
              </a:spcAft>
              <a:buNone/>
              <a:defRPr lang="en-US" sz="1600" b="1" kern="1200" baseline="0" dirty="0" smtClean="0">
                <a:solidFill>
                  <a:srgbClr val="033C61"/>
                </a:solidFill>
                <a:latin typeface="Arial" charset="0"/>
                <a:ea typeface="+mn-ea"/>
                <a:cs typeface="+mn-cs"/>
              </a:defRPr>
            </a:lvl1pPr>
            <a:lvl2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2pPr>
            <a:lvl3pPr marL="0" indent="0" algn="l" rtl="0" fontAlgn="base">
              <a:spcBef>
                <a:spcPct val="50000"/>
              </a:spcBef>
              <a:spcAft>
                <a:spcPct val="0"/>
              </a:spcAft>
              <a:buNone/>
              <a:defRPr lang="en-US" sz="1400" b="0" kern="1200" baseline="0" dirty="0" smtClean="0">
                <a:solidFill>
                  <a:srgbClr val="033C61"/>
                </a:solidFill>
                <a:latin typeface="Arial" charset="0"/>
                <a:ea typeface="+mn-ea"/>
                <a:cs typeface="+mn-cs"/>
              </a:defRPr>
            </a:lvl3pPr>
            <a:lvl4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4pPr>
            <a:lvl5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5pPr>
          </a:lstStyle>
          <a:p>
            <a:pPr lvl="0"/>
            <a:r>
              <a:rPr lang="en-US" dirty="0"/>
              <a:t>Presenter Name</a:t>
            </a:r>
          </a:p>
        </p:txBody>
      </p:sp>
      <p:sp>
        <p:nvSpPr>
          <p:cNvPr id="13" name="Text Placeholder 12"/>
          <p:cNvSpPr>
            <a:spLocks noGrp="1"/>
          </p:cNvSpPr>
          <p:nvPr>
            <p:ph type="body" sz="quarter" idx="11" hasCustomPrompt="1"/>
          </p:nvPr>
        </p:nvSpPr>
        <p:spPr>
          <a:xfrm>
            <a:off x="203200" y="3048000"/>
            <a:ext cx="4470400" cy="1295400"/>
          </a:xfrm>
          <a:prstGeom prst="rect">
            <a:avLst/>
          </a:prstGeom>
        </p:spPr>
        <p:txBody>
          <a:bodyPr/>
          <a:lstStyle>
            <a:lvl1pPr marL="0" indent="0">
              <a:lnSpc>
                <a:spcPct val="150000"/>
              </a:lnSpc>
              <a:buNone/>
              <a:tabLst/>
              <a:defRPr lang="en-US" sz="1400" b="0" kern="1200" baseline="0" dirty="0" smtClean="0">
                <a:solidFill>
                  <a:srgbClr val="033C61"/>
                </a:solidFill>
                <a:latin typeface="Arial" charset="0"/>
                <a:ea typeface="+mn-ea"/>
                <a:cs typeface="+mn-cs"/>
              </a:defRPr>
            </a:lvl1pPr>
          </a:lstStyle>
          <a:p>
            <a:pPr lvl="0"/>
            <a:r>
              <a:rPr lang="en-US" dirty="0"/>
              <a:t>Presenter Title</a:t>
            </a:r>
            <a:br>
              <a:rPr lang="en-US" dirty="0"/>
            </a:br>
            <a:r>
              <a:rPr lang="en-US" dirty="0"/>
              <a:t>ERDC Lab or Office</a:t>
            </a:r>
            <a:br>
              <a:rPr lang="en-US" dirty="0"/>
            </a:br>
            <a:r>
              <a:rPr lang="en-US" dirty="0"/>
              <a:t>Date of Presentation</a:t>
            </a:r>
          </a:p>
        </p:txBody>
      </p:sp>
    </p:spTree>
    <p:extLst>
      <p:ext uri="{BB962C8B-B14F-4D97-AF65-F5344CB8AC3E}">
        <p14:creationId xmlns:p14="http://schemas.microsoft.com/office/powerpoint/2010/main" val="365815072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dirty="0"/>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25210243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1600" y="152400"/>
            <a:ext cx="84328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119617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6170800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1600" y="152400"/>
            <a:ext cx="84328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83741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765481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1600" y="152400"/>
            <a:ext cx="8432800" cy="11430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5209482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063660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4218442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331760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2" name="Footer Placeholder 1"/>
          <p:cNvSpPr>
            <a:spLocks noGrp="1"/>
          </p:cNvSpPr>
          <p:nvPr>
            <p:ph type="ftr" sz="quarter" idx="18"/>
          </p:nvPr>
        </p:nvSpPr>
        <p:spPr>
          <a:xfrm>
            <a:off x="413316" y="6470433"/>
            <a:ext cx="3867149" cy="217493"/>
          </a:xfrm>
          <a:prstGeom prst="rect">
            <a:avLst/>
          </a:prstGeom>
        </p:spPr>
        <p:txBody>
          <a:bodyPr/>
          <a:lstStyle/>
          <a:p>
            <a:pPr fontAlgn="base">
              <a:spcBef>
                <a:spcPct val="0"/>
              </a:spcBef>
              <a:spcAft>
                <a:spcPct val="0"/>
              </a:spcAft>
              <a:defRPr/>
            </a:pPr>
            <a:r>
              <a:rPr lang="en-US">
                <a:solidFill>
                  <a:prstClr val="black"/>
                </a:solidFill>
                <a:ea typeface="ＭＳ Ｐゴシック" pitchFamily="34" charset="-128"/>
              </a:rPr>
              <a:t>File Name</a:t>
            </a:r>
            <a:endParaRPr lang="en-US" dirty="0">
              <a:solidFill>
                <a:prstClr val="black"/>
              </a:solidFill>
              <a:ea typeface="ＭＳ Ｐゴシック" pitchFamily="34" charset="-128"/>
            </a:endParaRPr>
          </a:p>
        </p:txBody>
      </p:sp>
    </p:spTree>
    <p:extLst>
      <p:ext uri="{BB962C8B-B14F-4D97-AF65-F5344CB8AC3E}">
        <p14:creationId xmlns:p14="http://schemas.microsoft.com/office/powerpoint/2010/main" val="417449629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1600" y="152400"/>
            <a:ext cx="84328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16786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12200" y="152401"/>
            <a:ext cx="2870200" cy="5973763"/>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01600" y="152401"/>
            <a:ext cx="8407400" cy="59737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5919980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609602" y="3200405"/>
            <a:ext cx="9144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609600" y="1924055"/>
            <a:ext cx="9144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a:t>
            </a:fld>
            <a:endParaRPr lang="en-US" dirty="0"/>
          </a:p>
        </p:txBody>
      </p:sp>
      <p:sp>
        <p:nvSpPr>
          <p:cNvPr id="4" name="Footer Placeholder 3"/>
          <p:cNvSpPr>
            <a:spLocks noGrp="1"/>
          </p:cNvSpPr>
          <p:nvPr userDrawn="1">
            <p:ph type="ftr" sz="quarter" idx="11"/>
          </p:nvPr>
        </p:nvSpPr>
        <p:spPr/>
        <p:txBody>
          <a:bodyPr/>
          <a:lstStyle/>
          <a:p>
            <a:r>
              <a:rPr lang="en-US"/>
              <a:t>File Name</a:t>
            </a:r>
            <a:endParaRPr lang="en-US" dirty="0"/>
          </a:p>
        </p:txBody>
      </p:sp>
      <p:sp>
        <p:nvSpPr>
          <p:cNvPr id="7" name="Text Placeholder 6"/>
          <p:cNvSpPr>
            <a:spLocks noGrp="1"/>
          </p:cNvSpPr>
          <p:nvPr>
            <p:ph type="body" sz="quarter" idx="13" hasCustomPrompt="1"/>
          </p:nvPr>
        </p:nvSpPr>
        <p:spPr>
          <a:xfrm>
            <a:off x="1" y="106998"/>
            <a:ext cx="12191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29745029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013">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8"/>
            <a:ext cx="5486400" cy="666241"/>
          </a:xfrm>
        </p:spPr>
        <p:txBody>
          <a:bodyPr bIns="0" anchor="b"/>
          <a:lstStyle>
            <a:lvl1pPr>
              <a:defRPr sz="1013">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2" name="Footer Placeholder 1"/>
          <p:cNvSpPr>
            <a:spLocks noGrp="1"/>
          </p:cNvSpPr>
          <p:nvPr>
            <p:ph type="ftr" sz="quarter" idx="18"/>
          </p:nvPr>
        </p:nvSpPr>
        <p:spPr>
          <a:xfrm>
            <a:off x="413316" y="6470433"/>
            <a:ext cx="3867149" cy="217493"/>
          </a:xfrm>
          <a:prstGeom prst="rect">
            <a:avLst/>
          </a:prstGeom>
        </p:spPr>
        <p:txBody>
          <a:bodyPr/>
          <a:lstStyle/>
          <a:p>
            <a:pPr fontAlgn="base">
              <a:spcBef>
                <a:spcPct val="0"/>
              </a:spcBef>
              <a:spcAft>
                <a:spcPct val="0"/>
              </a:spcAft>
              <a:defRPr/>
            </a:pPr>
            <a:r>
              <a:rPr lang="en-US">
                <a:solidFill>
                  <a:prstClr val="black"/>
                </a:solidFill>
                <a:ea typeface="ＭＳ Ｐゴシック" pitchFamily="34" charset="-128"/>
              </a:rPr>
              <a:t>File Name</a:t>
            </a:r>
            <a:endParaRPr lang="en-US" dirty="0">
              <a:solidFill>
                <a:prstClr val="black"/>
              </a:solidFill>
              <a:ea typeface="ＭＳ Ｐゴシック" pitchFamily="34" charset="-128"/>
            </a:endParaRPr>
          </a:p>
        </p:txBody>
      </p:sp>
    </p:spTree>
    <p:extLst>
      <p:ext uri="{BB962C8B-B14F-4D97-AF65-F5344CB8AC3E}">
        <p14:creationId xmlns:p14="http://schemas.microsoft.com/office/powerpoint/2010/main" val="3847399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2" name="Footer Placeholder 1"/>
          <p:cNvSpPr>
            <a:spLocks noGrp="1"/>
          </p:cNvSpPr>
          <p:nvPr>
            <p:ph type="ftr" sz="quarter" idx="18"/>
          </p:nvPr>
        </p:nvSpPr>
        <p:spPr>
          <a:xfrm>
            <a:off x="413316" y="6470433"/>
            <a:ext cx="3867149" cy="217493"/>
          </a:xfrm>
          <a:prstGeom prst="rect">
            <a:avLst/>
          </a:prstGeom>
        </p:spPr>
        <p:txBody>
          <a:bodyPr/>
          <a:lstStyle/>
          <a:p>
            <a:pPr fontAlgn="base">
              <a:spcBef>
                <a:spcPct val="0"/>
              </a:spcBef>
              <a:spcAft>
                <a:spcPct val="0"/>
              </a:spcAft>
              <a:defRPr/>
            </a:pPr>
            <a:r>
              <a:rPr lang="en-US">
                <a:solidFill>
                  <a:prstClr val="black"/>
                </a:solidFill>
                <a:ea typeface="ＭＳ Ｐゴシック" pitchFamily="34" charset="-128"/>
              </a:rPr>
              <a:t>File Name</a:t>
            </a:r>
            <a:endParaRPr lang="en-US" dirty="0">
              <a:solidFill>
                <a:prstClr val="black"/>
              </a:solidFill>
              <a:ea typeface="ＭＳ Ｐゴシック" pitchFamily="34" charset="-128"/>
            </a:endParaRPr>
          </a:p>
        </p:txBody>
      </p:sp>
    </p:spTree>
    <p:extLst>
      <p:ext uri="{BB962C8B-B14F-4D97-AF65-F5344CB8AC3E}">
        <p14:creationId xmlns:p14="http://schemas.microsoft.com/office/powerpoint/2010/main" val="4091902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4"/>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179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4" name="Footer Placeholder 4"/>
          <p:cNvSpPr>
            <a:spLocks noGrp="1"/>
          </p:cNvSpPr>
          <p:nvPr>
            <p:ph type="ftr" sz="quarter" idx="10"/>
          </p:nvPr>
        </p:nvSpPr>
        <p:spPr>
          <a:xfrm>
            <a:off x="413316" y="6470433"/>
            <a:ext cx="3867149" cy="217493"/>
          </a:xfrm>
          <a:prstGeom prst="rect">
            <a:avLst/>
          </a:prstGeom>
        </p:spPr>
        <p:txBody>
          <a:bodyPr/>
          <a:lstStyle>
            <a:lvl1pPr>
              <a:defRPr/>
            </a:lvl1pPr>
          </a:lstStyle>
          <a:p>
            <a:pPr fontAlgn="base">
              <a:spcBef>
                <a:spcPct val="0"/>
              </a:spcBef>
              <a:spcAft>
                <a:spcPct val="0"/>
              </a:spcAft>
              <a:defRPr/>
            </a:pPr>
            <a:r>
              <a:rPr lang="en-US">
                <a:solidFill>
                  <a:prstClr val="black"/>
                </a:solidFill>
                <a:ea typeface="ＭＳ Ｐゴシック" pitchFamily="34" charset="-128"/>
              </a:rPr>
              <a:t>File Name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013">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2"/>
            <a:ext cx="5486400" cy="666241"/>
          </a:xfrm>
        </p:spPr>
        <p:txBody>
          <a:bodyPr bIns="0" anchor="b"/>
          <a:lstStyle>
            <a:lvl1pPr>
              <a:defRPr sz="1013">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900">
                <a:solidFill>
                  <a:schemeClr val="tx1">
                    <a:lumMod val="75000"/>
                    <a:lumOff val="25000"/>
                  </a:schemeClr>
                </a:solidFill>
              </a:defRPr>
            </a:lvl1pPr>
            <a:lvl2pPr>
              <a:defRPr sz="900">
                <a:solidFill>
                  <a:schemeClr val="tx1">
                    <a:lumMod val="75000"/>
                    <a:lumOff val="25000"/>
                  </a:schemeClr>
                </a:solidFill>
              </a:defRPr>
            </a:lvl2pPr>
            <a:lvl3pPr>
              <a:defRPr sz="900">
                <a:solidFill>
                  <a:schemeClr val="tx1">
                    <a:lumMod val="75000"/>
                    <a:lumOff val="25000"/>
                  </a:schemeClr>
                </a:solidFill>
              </a:defRPr>
            </a:lvl3pPr>
            <a:lvl4pPr>
              <a:defRPr sz="900">
                <a:solidFill>
                  <a:schemeClr val="tx1">
                    <a:lumMod val="75000"/>
                    <a:lumOff val="25000"/>
                  </a:schemeClr>
                </a:solidFill>
              </a:defRPr>
            </a:lvl4pPr>
            <a:lvl5pPr>
              <a:defRPr sz="9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95622998"/>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C7126-254C-AA4B-B83A-D02131987A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722CF6-A599-C549-8A10-6A2C7D6C73D4}"/>
              </a:ext>
            </a:extLst>
          </p:cNvPr>
          <p:cNvSpPr>
            <a:spLocks noGrp="1"/>
          </p:cNvSpPr>
          <p:nvPr>
            <p:ph type="dt" sz="half" idx="10"/>
          </p:nvPr>
        </p:nvSpPr>
        <p:spPr>
          <a:xfrm>
            <a:off x="838201" y="6356352"/>
            <a:ext cx="2743200" cy="365125"/>
          </a:xfrm>
          <a:prstGeom prst="rect">
            <a:avLst/>
          </a:prstGeom>
        </p:spPr>
        <p:txBody>
          <a:bodyPr/>
          <a:lstStyle/>
          <a:p>
            <a:endParaRPr lang="en-US" dirty="0">
              <a:solidFill>
                <a:prstClr val="black">
                  <a:tint val="75000"/>
                </a:prstClr>
              </a:solidFill>
            </a:endParaRPr>
          </a:p>
        </p:txBody>
      </p:sp>
      <p:sp>
        <p:nvSpPr>
          <p:cNvPr id="4" name="Footer Placeholder 3">
            <a:extLst>
              <a:ext uri="{FF2B5EF4-FFF2-40B4-BE49-F238E27FC236}">
                <a16:creationId xmlns:a16="http://schemas.microsoft.com/office/drawing/2014/main" id="{4871F7A2-53FC-6F4E-B710-93B914CCD31C}"/>
              </a:ext>
            </a:extLst>
          </p:cNvPr>
          <p:cNvSpPr>
            <a:spLocks noGrp="1"/>
          </p:cNvSpPr>
          <p:nvPr>
            <p:ph type="ftr" sz="quarter" idx="11"/>
          </p:nvPr>
        </p:nvSpPr>
        <p:spPr>
          <a:xfrm>
            <a:off x="4038601" y="6356352"/>
            <a:ext cx="4114800" cy="365125"/>
          </a:xfrm>
          <a:prstGeom prst="rect">
            <a:avLst/>
          </a:prstGeom>
        </p:spPr>
        <p:txBody>
          <a:bodyPr/>
          <a:lstStyle/>
          <a:p>
            <a:endParaRPr lang="en-US" dirty="0">
              <a:solidFill>
                <a:prstClr val="black">
                  <a:tint val="75000"/>
                </a:prstClr>
              </a:solidFill>
            </a:endParaRPr>
          </a:p>
        </p:txBody>
      </p:sp>
      <p:sp>
        <p:nvSpPr>
          <p:cNvPr id="5" name="Slide Number Placeholder 4">
            <a:extLst>
              <a:ext uri="{FF2B5EF4-FFF2-40B4-BE49-F238E27FC236}">
                <a16:creationId xmlns:a16="http://schemas.microsoft.com/office/drawing/2014/main" id="{CBF924CE-137C-B44F-BC41-A41BD7C1B641}"/>
              </a:ext>
            </a:extLst>
          </p:cNvPr>
          <p:cNvSpPr>
            <a:spLocks noGrp="1"/>
          </p:cNvSpPr>
          <p:nvPr>
            <p:ph type="sldNum" sz="quarter" idx="12"/>
          </p:nvPr>
        </p:nvSpPr>
        <p:spPr/>
        <p:txBody>
          <a:bodyPr/>
          <a:lstStyle/>
          <a:p>
            <a:fld id="{FAD9F86C-7366-5448-B283-A2A6004FA76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3476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image" Target="../media/image10.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theme" Target="../theme/theme4.xml"/><Relationship Id="rId18" Type="http://schemas.openxmlformats.org/officeDocument/2006/relationships/image" Target="../media/image15.png"/><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image" Target="../media/image14.jpeg"/><Relationship Id="rId2" Type="http://schemas.openxmlformats.org/officeDocument/2006/relationships/slideLayout" Target="../slideLayouts/slideLayout31.xml"/><Relationship Id="rId16" Type="http://schemas.openxmlformats.org/officeDocument/2006/relationships/image" Target="../media/image13.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image" Target="../media/image12.png"/><Relationship Id="rId10" Type="http://schemas.openxmlformats.org/officeDocument/2006/relationships/slideLayout" Target="../slideLayouts/slideLayout39.xml"/><Relationship Id="rId19" Type="http://schemas.openxmlformats.org/officeDocument/2006/relationships/image" Target="../media/image16.png"/><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image" Target="../media/image11.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theme" Target="../theme/theme5.xml"/><Relationship Id="rId1" Type="http://schemas.openxmlformats.org/officeDocument/2006/relationships/slideLayout" Target="../slideLayouts/slideLayout4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13" cstate="email">
            <a:clrChange>
              <a:clrFrom>
                <a:srgbClr val="000000">
                  <a:alpha val="0"/>
                </a:srgbClr>
              </a:clrFrom>
              <a:clrTo>
                <a:srgbClr val="000000">
                  <a:alpha val="0"/>
                </a:srgbClr>
              </a:clrTo>
            </a:clrChange>
            <a:lum bright="70000" contrast="-7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1" name="Rounded Rectangle 10"/>
          <p:cNvSpPr/>
          <p:nvPr userDrawn="1"/>
        </p:nvSpPr>
        <p:spPr>
          <a:xfrm>
            <a:off x="182881" y="217302"/>
            <a:ext cx="11788140" cy="6351139"/>
          </a:xfrm>
          <a:prstGeom prst="roundRect">
            <a:avLst>
              <a:gd name="adj" fmla="val 2258"/>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sz="1350" dirty="0">
              <a:solidFill>
                <a:prstClr val="white"/>
              </a:solidFill>
            </a:endParaRPr>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17524"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563" b="1">
                <a:solidFill>
                  <a:srgbClr val="898989"/>
                </a:solidFill>
                <a:cs typeface="Arial" pitchFamily="34" charset="0"/>
              </a:defRPr>
            </a:lvl1pPr>
          </a:lstStyle>
          <a:p>
            <a:pPr fontAlgn="base">
              <a:spcBef>
                <a:spcPct val="0"/>
              </a:spcBef>
              <a:spcAft>
                <a:spcPct val="0"/>
              </a:spcAft>
            </a:pPr>
            <a:fld id="{139BD942-CC14-44A4-87FB-46239297AFE5}" type="slidenum">
              <a:rPr lang="en-US" smtClean="0">
                <a:ea typeface="ＭＳ Ｐゴシック" pitchFamily="34" charset="-128"/>
              </a:rPr>
              <a:pPr fontAlgn="base">
                <a:spcBef>
                  <a:spcPct val="0"/>
                </a:spcBef>
                <a:spcAft>
                  <a:spcPct val="0"/>
                </a:spcAft>
              </a:pPr>
              <a:t>‹#›</a:t>
            </a:fld>
            <a:endParaRPr lang="en-US" dirty="0">
              <a:ea typeface="ＭＳ Ｐゴシック" pitchFamily="34" charset="-128"/>
            </a:endParaRPr>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7" y="6286500"/>
            <a:ext cx="11351964" cy="253916"/>
          </a:xfrm>
          <a:prstGeom prst="rect">
            <a:avLst/>
          </a:prstGeom>
          <a:noFill/>
        </p:spPr>
        <p:txBody>
          <a:bodyPr wrap="square" rtlCol="0">
            <a:spAutoFit/>
          </a:bodyPr>
          <a:lstStyle/>
          <a:p>
            <a:pPr algn="ctr" fontAlgn="base">
              <a:spcBef>
                <a:spcPct val="0"/>
              </a:spcBef>
              <a:spcAft>
                <a:spcPct val="0"/>
              </a:spcAft>
            </a:pPr>
            <a:r>
              <a:rPr lang="en-US" sz="1050" dirty="0">
                <a:solidFill>
                  <a:prstClr val="black"/>
                </a:solidFill>
                <a:ea typeface="ＭＳ Ｐゴシック" pitchFamily="34" charset="-128"/>
              </a:rPr>
              <a:t>US Army Corps of Engineers  </a:t>
            </a:r>
            <a:r>
              <a:rPr lang="en-US" sz="1050" dirty="0">
                <a:solidFill>
                  <a:prstClr val="black"/>
                </a:solidFill>
                <a:ea typeface="ＭＳ Ｐゴシック" pitchFamily="34" charset="-128"/>
                <a:sym typeface="Symbol" panose="05050102010706020507" pitchFamily="18" charset="2"/>
              </a:rPr>
              <a:t></a:t>
            </a:r>
            <a:r>
              <a:rPr lang="en-US" sz="1050" dirty="0">
                <a:solidFill>
                  <a:prstClr val="black"/>
                </a:solidFill>
                <a:ea typeface="ＭＳ Ｐゴシック" pitchFamily="34" charset="-128"/>
              </a:rPr>
              <a:t>   Engineer Research and Development Center</a:t>
            </a:r>
          </a:p>
        </p:txBody>
      </p:sp>
      <p:sp>
        <p:nvSpPr>
          <p:cNvPr id="8" name="TextBox 7"/>
          <p:cNvSpPr txBox="1"/>
          <p:nvPr userDrawn="1"/>
        </p:nvSpPr>
        <p:spPr>
          <a:xfrm>
            <a:off x="0" y="2"/>
            <a:ext cx="12192000" cy="207749"/>
          </a:xfrm>
          <a:prstGeom prst="rect">
            <a:avLst/>
          </a:prstGeom>
          <a:noFill/>
        </p:spPr>
        <p:txBody>
          <a:bodyPr wrap="square" rtlCol="0">
            <a:spAutoFit/>
          </a:bodyPr>
          <a:lstStyle/>
          <a:p>
            <a:pPr algn="ctr" fontAlgn="base">
              <a:spcBef>
                <a:spcPct val="0"/>
              </a:spcBef>
              <a:spcAft>
                <a:spcPct val="0"/>
              </a:spcAft>
            </a:pPr>
            <a:r>
              <a:rPr lang="en-US" sz="750" b="1" dirty="0">
                <a:solidFill>
                  <a:srgbClr val="EBEBEB">
                    <a:lumMod val="50000"/>
                  </a:srgbClr>
                </a:solidFill>
                <a:ea typeface="ＭＳ Ｐゴシック" pitchFamily="34" charset="-128"/>
              </a:rPr>
              <a:t>UNCLASSIFIED</a:t>
            </a:r>
          </a:p>
        </p:txBody>
      </p:sp>
      <p:sp>
        <p:nvSpPr>
          <p:cNvPr id="18" name="TextBox 17"/>
          <p:cNvSpPr txBox="1"/>
          <p:nvPr userDrawn="1"/>
        </p:nvSpPr>
        <p:spPr>
          <a:xfrm>
            <a:off x="-6773" y="6583540"/>
            <a:ext cx="12192000" cy="207749"/>
          </a:xfrm>
          <a:prstGeom prst="rect">
            <a:avLst/>
          </a:prstGeom>
          <a:noFill/>
        </p:spPr>
        <p:txBody>
          <a:bodyPr wrap="square" rtlCol="0">
            <a:spAutoFit/>
          </a:bodyPr>
          <a:lstStyle/>
          <a:p>
            <a:pPr algn="ctr" fontAlgn="base">
              <a:spcBef>
                <a:spcPct val="0"/>
              </a:spcBef>
              <a:spcAft>
                <a:spcPct val="0"/>
              </a:spcAft>
            </a:pPr>
            <a:r>
              <a:rPr lang="en-US" sz="750" b="1" dirty="0">
                <a:solidFill>
                  <a:srgbClr val="EBEBEB">
                    <a:lumMod val="50000"/>
                  </a:srgbClr>
                </a:solidFill>
                <a:ea typeface="ＭＳ Ｐゴシック" pitchFamily="34" charset="-128"/>
              </a:rPr>
              <a:t>UNCLASSIFIED</a:t>
            </a:r>
          </a:p>
        </p:txBody>
      </p:sp>
      <p:pic>
        <p:nvPicPr>
          <p:cNvPr id="12" name="Picture 11"/>
          <p:cNvPicPr>
            <a:picLocks noChangeAspect="1"/>
          </p:cNvPicPr>
          <p:nvPr userDrawn="1"/>
        </p:nvPicPr>
        <p:blipFill>
          <a:blip r:embed="rId14" cstate="screen">
            <a:extLst>
              <a:ext uri="{28A0092B-C50C-407E-A947-70E740481C1C}">
                <a14:useLocalDpi xmlns:a14="http://schemas.microsoft.com/office/drawing/2010/main"/>
              </a:ext>
            </a:extLst>
          </a:blip>
          <a:stretch>
            <a:fillRect/>
          </a:stretch>
        </p:blipFill>
        <p:spPr>
          <a:xfrm>
            <a:off x="182585" y="80758"/>
            <a:ext cx="2073681" cy="559894"/>
          </a:xfrm>
          <a:prstGeom prst="rect">
            <a:avLst/>
          </a:prstGeom>
        </p:spPr>
      </p:pic>
    </p:spTree>
    <p:extLst>
      <p:ext uri="{BB962C8B-B14F-4D97-AF65-F5344CB8AC3E}">
        <p14:creationId xmlns:p14="http://schemas.microsoft.com/office/powerpoint/2010/main" val="4744365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1" r:id="rId10"/>
    <p:sldLayoutId id="2147483672" r:id="rId11"/>
  </p:sldLayoutIdLst>
  <p:hf hdr="0"/>
  <p:txStyles>
    <p:titleStyle>
      <a:lvl1pPr algn="l" rtl="0" eaLnBrk="1" fontAlgn="base" hangingPunct="1">
        <a:spcBef>
          <a:spcPct val="0"/>
        </a:spcBef>
        <a:spcAft>
          <a:spcPct val="0"/>
        </a:spcAft>
        <a:defRPr sz="24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35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35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35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350" b="1">
          <a:solidFill>
            <a:srgbClr val="978473"/>
          </a:solidFill>
          <a:latin typeface="Arial" charset="0"/>
          <a:ea typeface="ＭＳ Ｐゴシック" charset="0"/>
          <a:cs typeface="Arial" charset="0"/>
        </a:defRPr>
      </a:lvl5pPr>
      <a:lvl6pPr marL="257175" algn="l" rtl="0" eaLnBrk="1" fontAlgn="base" hangingPunct="1">
        <a:spcBef>
          <a:spcPct val="0"/>
        </a:spcBef>
        <a:spcAft>
          <a:spcPct val="0"/>
        </a:spcAft>
        <a:defRPr sz="2475">
          <a:solidFill>
            <a:schemeClr val="tx1"/>
          </a:solidFill>
          <a:latin typeface="Arial" charset="0"/>
          <a:cs typeface="Arial" charset="0"/>
        </a:defRPr>
      </a:lvl6pPr>
      <a:lvl7pPr marL="514350" algn="l" rtl="0" eaLnBrk="1" fontAlgn="base" hangingPunct="1">
        <a:spcBef>
          <a:spcPct val="0"/>
        </a:spcBef>
        <a:spcAft>
          <a:spcPct val="0"/>
        </a:spcAft>
        <a:defRPr sz="2475">
          <a:solidFill>
            <a:schemeClr val="tx1"/>
          </a:solidFill>
          <a:latin typeface="Arial" charset="0"/>
          <a:cs typeface="Arial" charset="0"/>
        </a:defRPr>
      </a:lvl7pPr>
      <a:lvl8pPr marL="771525" algn="l" rtl="0" eaLnBrk="1" fontAlgn="base" hangingPunct="1">
        <a:spcBef>
          <a:spcPct val="0"/>
        </a:spcBef>
        <a:spcAft>
          <a:spcPct val="0"/>
        </a:spcAft>
        <a:defRPr sz="2475">
          <a:solidFill>
            <a:schemeClr val="tx1"/>
          </a:solidFill>
          <a:latin typeface="Arial" charset="0"/>
          <a:cs typeface="Arial" charset="0"/>
        </a:defRPr>
      </a:lvl8pPr>
      <a:lvl9pPr marL="1028700" algn="l" rtl="0" eaLnBrk="1" fontAlgn="base" hangingPunct="1">
        <a:spcBef>
          <a:spcPct val="0"/>
        </a:spcBef>
        <a:spcAft>
          <a:spcPct val="0"/>
        </a:spcAft>
        <a:defRPr sz="2475">
          <a:solidFill>
            <a:schemeClr val="tx1"/>
          </a:solidFill>
          <a:latin typeface="Arial" charset="0"/>
          <a:cs typeface="Arial" charset="0"/>
        </a:defRPr>
      </a:lvl9pPr>
    </p:titleStyle>
    <p:bodyStyle>
      <a:lvl1pPr marL="171450" indent="-171450" algn="l" rtl="0" eaLnBrk="1" fontAlgn="base" hangingPunct="1">
        <a:spcBef>
          <a:spcPts val="169"/>
        </a:spcBef>
        <a:spcAft>
          <a:spcPct val="0"/>
        </a:spcAft>
        <a:buClr>
          <a:srgbClr val="FF0000"/>
        </a:buClr>
        <a:buFont typeface="Wingdings" panose="05000000000000000000" pitchFamily="2" charset="2"/>
        <a:buChar char="§"/>
        <a:defRPr sz="1500" b="1" kern="1200">
          <a:solidFill>
            <a:schemeClr val="tx1">
              <a:lumMod val="75000"/>
              <a:lumOff val="25000"/>
            </a:schemeClr>
          </a:solidFill>
          <a:latin typeface="Arial" pitchFamily="34" charset="0"/>
          <a:ea typeface="ＭＳ Ｐゴシック" charset="0"/>
          <a:cs typeface="Arial" pitchFamily="34" charset="0"/>
        </a:defRPr>
      </a:lvl1pPr>
      <a:lvl2pPr marL="428625" indent="-160735" algn="l" rtl="0" eaLnBrk="1" fontAlgn="base" hangingPunct="1">
        <a:spcBef>
          <a:spcPts val="169"/>
        </a:spcBef>
        <a:spcAft>
          <a:spcPct val="0"/>
        </a:spcAft>
        <a:buClr>
          <a:srgbClr val="FF0000"/>
        </a:buClr>
        <a:buFont typeface="Arial" pitchFamily="34" charset="0"/>
        <a:buChar char="•"/>
        <a:defRPr sz="1350" b="1" kern="1200">
          <a:solidFill>
            <a:schemeClr val="tx1">
              <a:lumMod val="75000"/>
              <a:lumOff val="25000"/>
            </a:schemeClr>
          </a:solidFill>
          <a:latin typeface="Arial" pitchFamily="34" charset="0"/>
          <a:ea typeface="Arial" charset="0"/>
          <a:cs typeface="Arial" pitchFamily="34" charset="0"/>
        </a:defRPr>
      </a:lvl2pPr>
      <a:lvl3pPr marL="645319" indent="-128588" algn="l" rtl="0" eaLnBrk="1" fontAlgn="base" hangingPunct="1">
        <a:spcBef>
          <a:spcPts val="169"/>
        </a:spcBef>
        <a:spcAft>
          <a:spcPct val="0"/>
        </a:spcAft>
        <a:buClr>
          <a:srgbClr val="FF0000"/>
        </a:buClr>
        <a:buSzPct val="70000"/>
        <a:buFont typeface="Arial" panose="020B0604020202020204" pitchFamily="34" charset="0"/>
        <a:buChar char="►"/>
        <a:defRPr sz="1200" b="1" kern="1200">
          <a:solidFill>
            <a:schemeClr val="tx1">
              <a:lumMod val="75000"/>
              <a:lumOff val="25000"/>
            </a:schemeClr>
          </a:solidFill>
          <a:latin typeface="Arial" pitchFamily="34" charset="0"/>
          <a:ea typeface="Arial" charset="0"/>
          <a:cs typeface="Arial" pitchFamily="34" charset="0"/>
        </a:defRPr>
      </a:lvl3pPr>
      <a:lvl4pPr marL="857250" indent="-128588" algn="l" rtl="0" eaLnBrk="1" fontAlgn="base" hangingPunct="1">
        <a:spcBef>
          <a:spcPts val="169"/>
        </a:spcBef>
        <a:spcAft>
          <a:spcPct val="0"/>
        </a:spcAft>
        <a:buFont typeface="Arial" pitchFamily="34" charset="0"/>
        <a:buChar char="–"/>
        <a:defRPr sz="1200" b="1" kern="1200">
          <a:solidFill>
            <a:schemeClr val="tx1">
              <a:lumMod val="75000"/>
              <a:lumOff val="25000"/>
            </a:schemeClr>
          </a:solidFill>
          <a:latin typeface="Arial" pitchFamily="34" charset="0"/>
          <a:ea typeface="Arial" charset="0"/>
          <a:cs typeface="Arial" pitchFamily="34" charset="0"/>
        </a:defRPr>
      </a:lvl4pPr>
      <a:lvl5pPr marL="1028700" indent="-128588" algn="l" rtl="0" eaLnBrk="1" fontAlgn="base" hangingPunct="1">
        <a:spcBef>
          <a:spcPts val="169"/>
        </a:spcBef>
        <a:spcAft>
          <a:spcPct val="0"/>
        </a:spcAft>
        <a:buFont typeface="Arial" pitchFamily="34" charset="0"/>
        <a:buChar char="»"/>
        <a:defRPr sz="1200" b="1" kern="1200">
          <a:solidFill>
            <a:schemeClr val="tx1">
              <a:lumMod val="75000"/>
              <a:lumOff val="25000"/>
            </a:schemeClr>
          </a:solidFill>
          <a:latin typeface="Arial" pitchFamily="34" charset="0"/>
          <a:ea typeface="Arial" charset="0"/>
          <a:cs typeface="Arial" pitchFamily="34" charset="0"/>
        </a:defRPr>
      </a:lvl5pPr>
      <a:lvl6pPr marL="1414463"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6pPr>
      <a:lvl7pPr marL="1671638"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7pPr>
      <a:lvl8pPr marL="1928813"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8pPr>
      <a:lvl9pPr marL="2185988"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cstate="email">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11" name="Rounded Rectangle 10"/>
          <p:cNvSpPr/>
          <p:nvPr userDrawn="1"/>
        </p:nvSpPr>
        <p:spPr>
          <a:xfrm>
            <a:off x="182880" y="217300"/>
            <a:ext cx="11788140" cy="6351139"/>
          </a:xfrm>
          <a:prstGeom prst="roundRect">
            <a:avLst>
              <a:gd name="adj" fmla="val 2258"/>
            </a:avLst>
          </a:prstGeom>
          <a:solidFill>
            <a:srgbClr val="3F433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prstClr val="white"/>
              </a:solidFill>
            </a:endParaRPr>
          </a:p>
        </p:txBody>
      </p:sp>
      <p:sp>
        <p:nvSpPr>
          <p:cNvPr id="12" name="Rounded Rectangle 11"/>
          <p:cNvSpPr/>
          <p:nvPr userDrawn="1"/>
        </p:nvSpPr>
        <p:spPr>
          <a:xfrm>
            <a:off x="266700" y="895739"/>
            <a:ext cx="11610975" cy="5362521"/>
          </a:xfrm>
          <a:prstGeom prst="roundRect">
            <a:avLst>
              <a:gd name="adj" fmla="val 1759"/>
            </a:avLst>
          </a:prstGeom>
          <a:solidFill>
            <a:srgbClr val="C3C1A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solidFill>
                  <a:srgbClr val="EBE9D7"/>
                </a:solidFill>
              </a:rPr>
              <a:t>US Army Corps of Engineers  </a:t>
            </a:r>
            <a:r>
              <a:rPr lang="en-US" sz="1400" dirty="0">
                <a:solidFill>
                  <a:srgbClr val="EBE9D7"/>
                </a:solidFill>
                <a:sym typeface="Symbol" panose="05050102010706020507" pitchFamily="18" charset="2"/>
              </a:rPr>
              <a:t></a:t>
            </a:r>
            <a:r>
              <a:rPr lang="en-US" sz="1400" dirty="0">
                <a:solidFill>
                  <a:srgbClr val="EBE9D7"/>
                </a:solidFill>
              </a:rPr>
              <a:t>   Engineer Research and Development Center</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rgbClr val="EBEBEB">
                    <a:lumMod val="50000"/>
                  </a:srgbClr>
                </a:solidFill>
              </a:rPr>
              <a:t>UNCLASSIFIED</a:t>
            </a:r>
          </a:p>
        </p:txBody>
      </p:sp>
      <p:sp>
        <p:nvSpPr>
          <p:cNvPr id="4099" name="Title Placeholder 1"/>
          <p:cNvSpPr>
            <a:spLocks noGrp="1"/>
          </p:cNvSpPr>
          <p:nvPr>
            <p:ph type="title"/>
          </p:nvPr>
        </p:nvSpPr>
        <p:spPr bwMode="auto">
          <a:xfrm>
            <a:off x="406400" y="274638"/>
            <a:ext cx="11176000" cy="62110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6" name="Slide Number Placeholder 5"/>
          <p:cNvSpPr>
            <a:spLocks noGrp="1"/>
          </p:cNvSpPr>
          <p:nvPr>
            <p:ph type="sldNum" sz="quarter" idx="4"/>
          </p:nvPr>
        </p:nvSpPr>
        <p:spPr>
          <a:xfrm>
            <a:off x="11217522"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pPr/>
              <a:t>‹#›</a:t>
            </a:fld>
            <a:endParaRPr lang="en-US" dirty="0"/>
          </a:p>
        </p:txBody>
      </p:sp>
      <p:sp>
        <p:nvSpPr>
          <p:cNvPr id="8" name="TextBox 7" hidden="1"/>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rPr>
              <a:t>UNCLASSIFIED</a:t>
            </a:r>
          </a:p>
        </p:txBody>
      </p:sp>
      <p:sp>
        <p:nvSpPr>
          <p:cNvPr id="13" name="TextBox 12"/>
          <p:cNvSpPr txBox="1"/>
          <p:nvPr userDrawn="1"/>
        </p:nvSpPr>
        <p:spPr>
          <a:xfrm>
            <a:off x="-6774" y="-1985"/>
            <a:ext cx="12192001" cy="246221"/>
          </a:xfrm>
          <a:prstGeom prst="rect">
            <a:avLst/>
          </a:prstGeom>
          <a:noFill/>
        </p:spPr>
        <p:txBody>
          <a:bodyPr wrap="square" rtlCol="0">
            <a:spAutoFit/>
          </a:bodyPr>
          <a:lstStyle/>
          <a:p>
            <a:pPr algn="ctr"/>
            <a:r>
              <a:rPr lang="en-US" sz="1000" b="1" dirty="0">
                <a:solidFill>
                  <a:srgbClr val="EBEBEB">
                    <a:lumMod val="50000"/>
                  </a:srgbClr>
                </a:solidFill>
              </a:rPr>
              <a:t>UNCLASSIFIED</a:t>
            </a:r>
          </a:p>
        </p:txBody>
      </p:sp>
    </p:spTree>
    <p:extLst>
      <p:ext uri="{BB962C8B-B14F-4D97-AF65-F5344CB8AC3E}">
        <p14:creationId xmlns:p14="http://schemas.microsoft.com/office/powerpoint/2010/main" val="187696052"/>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Lst>
  <p:hf hdr="0"/>
  <p:txStyles>
    <p:titleStyle>
      <a:lvl1pPr algn="l" rtl="0" eaLnBrk="1" fontAlgn="base" hangingPunct="1">
        <a:spcBef>
          <a:spcPct val="0"/>
        </a:spcBef>
        <a:spcAft>
          <a:spcPct val="0"/>
        </a:spcAft>
        <a:defRPr sz="3200" b="1" kern="1200" cap="none">
          <a:solidFill>
            <a:srgbClr val="F0EBD8"/>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41BF7D-EE33-4CC5-B257-DB12F8FC52D4}" type="datetimeFigureOut">
              <a:rPr lang="en-US" smtClean="0"/>
              <a:t>10/14/21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2708DA-709B-4A51-94E3-BC0BE4BE739A}" type="slidenum">
              <a:rPr lang="en-US" smtClean="0"/>
              <a:t>‹#›</a:t>
            </a:fld>
            <a:endParaRPr lang="en-US"/>
          </a:p>
        </p:txBody>
      </p:sp>
    </p:spTree>
    <p:extLst>
      <p:ext uri="{BB962C8B-B14F-4D97-AF65-F5344CB8AC3E}">
        <p14:creationId xmlns:p14="http://schemas.microsoft.com/office/powerpoint/2010/main" val="381101836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 name="Picture 3" descr="USACE_logo-w-name.png"/>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304800" y="5503699"/>
            <a:ext cx="1930400" cy="1157496"/>
          </a:xfrm>
          <a:prstGeom prst="rect">
            <a:avLst/>
          </a:prstGeom>
        </p:spPr>
      </p:pic>
      <p:pic>
        <p:nvPicPr>
          <p:cNvPr id="19" name="Picture 1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5071867" y="4191000"/>
            <a:ext cx="5277376" cy="2667000"/>
          </a:xfrm>
          <a:prstGeom prst="rect">
            <a:avLst/>
          </a:prstGeom>
        </p:spPr>
      </p:pic>
      <p:pic>
        <p:nvPicPr>
          <p:cNvPr id="15" name="Picture 14"/>
          <p:cNvPicPr>
            <a:picLocks noChangeAspect="1"/>
          </p:cNvPicPr>
          <p:nvPr userDrawn="1"/>
        </p:nvPicPr>
        <p:blipFill rotWithShape="1">
          <a:blip r:embed="rId16">
            <a:extLst>
              <a:ext uri="{28A0092B-C50C-407E-A947-70E740481C1C}">
                <a14:useLocalDpi xmlns:a14="http://schemas.microsoft.com/office/drawing/2010/main" val="0"/>
              </a:ext>
            </a:extLst>
          </a:blip>
          <a:srcRect l="52156" t="13149" r="1279"/>
          <a:stretch/>
        </p:blipFill>
        <p:spPr>
          <a:xfrm>
            <a:off x="7844505" y="4191001"/>
            <a:ext cx="4317465" cy="2667000"/>
          </a:xfrm>
          <a:prstGeom prst="rect">
            <a:avLst/>
          </a:prstGeom>
        </p:spPr>
      </p:pic>
      <p:sp>
        <p:nvSpPr>
          <p:cNvPr id="16" name="Line 19"/>
          <p:cNvSpPr>
            <a:spLocks noChangeShapeType="1"/>
          </p:cNvSpPr>
          <p:nvPr userDrawn="1"/>
        </p:nvSpPr>
        <p:spPr bwMode="auto">
          <a:xfrm rot="16200000">
            <a:off x="6494175" y="5510848"/>
            <a:ext cx="2700657" cy="0"/>
          </a:xfrm>
          <a:prstGeom prst="line">
            <a:avLst/>
          </a:prstGeom>
          <a:noFill/>
          <a:ln w="63500">
            <a:solidFill>
              <a:srgbClr val="6E8778"/>
            </a:solidFill>
            <a:round/>
            <a:headEnd/>
            <a:tailEnd/>
          </a:ln>
          <a:effectLst/>
        </p:spPr>
        <p:txBody>
          <a:bodyPr/>
          <a:lstStyle/>
          <a:p>
            <a:pPr fontAlgn="base">
              <a:spcBef>
                <a:spcPct val="0"/>
              </a:spcBef>
              <a:spcAft>
                <a:spcPct val="0"/>
              </a:spcAft>
            </a:pPr>
            <a:endParaRPr lang="en-US" sz="1800">
              <a:solidFill>
                <a:srgbClr val="000000"/>
              </a:solidFill>
            </a:endParaRPr>
          </a:p>
        </p:txBody>
      </p:sp>
      <p:pic>
        <p:nvPicPr>
          <p:cNvPr id="13" name="Picture 12"/>
          <p:cNvPicPr>
            <a:picLocks noChangeAspect="1"/>
          </p:cNvPicPr>
          <p:nvPr userDrawn="1"/>
        </p:nvPicPr>
        <p:blipFill rotWithShape="1">
          <a:blip r:embed="rId17" cstate="print">
            <a:extLst>
              <a:ext uri="{28A0092B-C50C-407E-A947-70E740481C1C}">
                <a14:useLocalDpi xmlns:a14="http://schemas.microsoft.com/office/drawing/2010/main" val="0"/>
              </a:ext>
            </a:extLst>
          </a:blip>
          <a:srcRect r="16676"/>
          <a:stretch/>
        </p:blipFill>
        <p:spPr>
          <a:xfrm>
            <a:off x="6301255" y="1929381"/>
            <a:ext cx="4269363" cy="2229315"/>
          </a:xfrm>
          <a:prstGeom prst="rect">
            <a:avLst/>
          </a:prstGeom>
        </p:spPr>
      </p:pic>
      <p:pic>
        <p:nvPicPr>
          <p:cNvPr id="20" name="Picture 19"/>
          <p:cNvPicPr>
            <a:picLocks noChangeAspect="1"/>
          </p:cNvPicPr>
          <p:nvPr userDrawn="1"/>
        </p:nvPicPr>
        <p:blipFill rotWithShape="1">
          <a:blip r:embed="rId18" cstate="print">
            <a:extLst>
              <a:ext uri="{28A0092B-C50C-407E-A947-70E740481C1C}">
                <a14:useLocalDpi xmlns:a14="http://schemas.microsoft.com/office/drawing/2010/main" val="0"/>
              </a:ext>
            </a:extLst>
          </a:blip>
          <a:srcRect l="10987" r="23565"/>
          <a:stretch/>
        </p:blipFill>
        <p:spPr>
          <a:xfrm>
            <a:off x="9782880" y="1729224"/>
            <a:ext cx="2402763" cy="2412374"/>
          </a:xfrm>
          <a:prstGeom prst="rect">
            <a:avLst/>
          </a:prstGeom>
        </p:spPr>
      </p:pic>
      <p:sp>
        <p:nvSpPr>
          <p:cNvPr id="21" name="Line 19"/>
          <p:cNvSpPr>
            <a:spLocks noChangeShapeType="1"/>
          </p:cNvSpPr>
          <p:nvPr userDrawn="1"/>
        </p:nvSpPr>
        <p:spPr bwMode="auto">
          <a:xfrm rot="16200000">
            <a:off x="8668222" y="3026940"/>
            <a:ext cx="2229316" cy="0"/>
          </a:xfrm>
          <a:prstGeom prst="line">
            <a:avLst/>
          </a:prstGeom>
          <a:noFill/>
          <a:ln w="63500">
            <a:solidFill>
              <a:srgbClr val="6E8778"/>
            </a:solidFill>
            <a:round/>
            <a:headEnd/>
            <a:tailEnd/>
          </a:ln>
          <a:effectLst/>
        </p:spPr>
        <p:txBody>
          <a:bodyPr/>
          <a:lstStyle/>
          <a:p>
            <a:pPr fontAlgn="base">
              <a:spcBef>
                <a:spcPct val="0"/>
              </a:spcBef>
              <a:spcAft>
                <a:spcPct val="0"/>
              </a:spcAft>
            </a:pPr>
            <a:endParaRPr lang="en-US" sz="1800">
              <a:solidFill>
                <a:srgbClr val="000000"/>
              </a:solidFill>
            </a:endParaRPr>
          </a:p>
        </p:txBody>
      </p:sp>
      <p:sp>
        <p:nvSpPr>
          <p:cNvPr id="1043" name="Line 19"/>
          <p:cNvSpPr>
            <a:spLocks noChangeShapeType="1"/>
          </p:cNvSpPr>
          <p:nvPr userDrawn="1"/>
        </p:nvSpPr>
        <p:spPr bwMode="auto">
          <a:xfrm flipV="1">
            <a:off x="6299200" y="4160520"/>
            <a:ext cx="6096000" cy="30480"/>
          </a:xfrm>
          <a:prstGeom prst="line">
            <a:avLst/>
          </a:prstGeom>
          <a:noFill/>
          <a:ln w="63500">
            <a:solidFill>
              <a:srgbClr val="6E8778"/>
            </a:solidFill>
            <a:round/>
            <a:headEnd/>
            <a:tailEnd/>
          </a:ln>
          <a:effectLst/>
        </p:spPr>
        <p:txBody>
          <a:bodyPr/>
          <a:lstStyle/>
          <a:p>
            <a:pPr fontAlgn="base">
              <a:spcBef>
                <a:spcPct val="0"/>
              </a:spcBef>
              <a:spcAft>
                <a:spcPct val="0"/>
              </a:spcAft>
            </a:pPr>
            <a:endParaRPr lang="en-US" sz="1800">
              <a:solidFill>
                <a:srgbClr val="000000"/>
              </a:solidFill>
            </a:endParaRPr>
          </a:p>
        </p:txBody>
      </p:sp>
      <p:pic>
        <p:nvPicPr>
          <p:cNvPr id="1047" name="Picture 23" descr="ppt_camo_bkgrnd-03"/>
          <p:cNvPicPr>
            <a:picLocks noChangeAspect="1" noChangeArrowheads="1"/>
          </p:cNvPicPr>
          <p:nvPr userDrawn="1"/>
        </p:nvPicPr>
        <p:blipFill>
          <a:blip r:embed="rId19" cstate="print"/>
          <a:srcRect/>
          <a:stretch>
            <a:fillRect/>
          </a:stretch>
        </p:blipFill>
        <p:spPr bwMode="auto">
          <a:xfrm>
            <a:off x="0" y="1"/>
            <a:ext cx="12192000" cy="6861175"/>
          </a:xfrm>
          <a:prstGeom prst="rect">
            <a:avLst/>
          </a:prstGeom>
          <a:noFill/>
        </p:spPr>
      </p:pic>
      <p:sp>
        <p:nvSpPr>
          <p:cNvPr id="22" name="Arc 50"/>
          <p:cNvSpPr>
            <a:spLocks/>
          </p:cNvSpPr>
          <p:nvPr userDrawn="1"/>
        </p:nvSpPr>
        <p:spPr bwMode="auto">
          <a:xfrm flipH="1">
            <a:off x="5327651" y="1601789"/>
            <a:ext cx="6858000" cy="5302251"/>
          </a:xfrm>
          <a:custGeom>
            <a:avLst/>
            <a:gdLst>
              <a:gd name="G0" fmla="+- 88 0 0"/>
              <a:gd name="G1" fmla="+- 21600 0 0"/>
              <a:gd name="G2" fmla="+- 21600 0 0"/>
              <a:gd name="T0" fmla="*/ 0 w 21688"/>
              <a:gd name="T1" fmla="*/ 0 h 21788"/>
              <a:gd name="T2" fmla="*/ 21687 w 21688"/>
              <a:gd name="T3" fmla="*/ 21788 h 21788"/>
              <a:gd name="T4" fmla="*/ 88 w 21688"/>
              <a:gd name="T5" fmla="*/ 21600 h 21788"/>
            </a:gdLst>
            <a:ahLst/>
            <a:cxnLst>
              <a:cxn ang="0">
                <a:pos x="T0" y="T1"/>
              </a:cxn>
              <a:cxn ang="0">
                <a:pos x="T2" y="T3"/>
              </a:cxn>
              <a:cxn ang="0">
                <a:pos x="T4" y="T5"/>
              </a:cxn>
            </a:cxnLst>
            <a:rect l="0" t="0" r="r" b="b"/>
            <a:pathLst>
              <a:path w="21688" h="21788" fill="none" extrusionOk="0">
                <a:moveTo>
                  <a:pt x="0" y="0"/>
                </a:moveTo>
                <a:cubicBezTo>
                  <a:pt x="29" y="0"/>
                  <a:pt x="58" y="-1"/>
                  <a:pt x="88" y="0"/>
                </a:cubicBezTo>
                <a:cubicBezTo>
                  <a:pt x="12017" y="0"/>
                  <a:pt x="21688" y="9670"/>
                  <a:pt x="21688" y="21600"/>
                </a:cubicBezTo>
                <a:cubicBezTo>
                  <a:pt x="21688" y="21662"/>
                  <a:pt x="21687" y="21725"/>
                  <a:pt x="21687" y="21788"/>
                </a:cubicBezTo>
              </a:path>
              <a:path w="21688" h="21788" stroke="0" extrusionOk="0">
                <a:moveTo>
                  <a:pt x="0" y="0"/>
                </a:moveTo>
                <a:cubicBezTo>
                  <a:pt x="29" y="0"/>
                  <a:pt x="58" y="-1"/>
                  <a:pt x="88" y="0"/>
                </a:cubicBezTo>
                <a:cubicBezTo>
                  <a:pt x="12017" y="0"/>
                  <a:pt x="21688" y="9670"/>
                  <a:pt x="21688" y="21600"/>
                </a:cubicBezTo>
                <a:cubicBezTo>
                  <a:pt x="21688" y="21662"/>
                  <a:pt x="21687" y="21725"/>
                  <a:pt x="21687" y="21788"/>
                </a:cubicBezTo>
                <a:lnTo>
                  <a:pt x="88" y="21600"/>
                </a:lnTo>
                <a:close/>
              </a:path>
            </a:pathLst>
          </a:custGeom>
          <a:noFill/>
          <a:ln w="63500">
            <a:solidFill>
              <a:srgbClr val="6E8778"/>
            </a:solidFill>
            <a:round/>
            <a:headEnd/>
            <a:tailEnd/>
          </a:ln>
          <a:effectLst/>
        </p:spPr>
        <p:txBody>
          <a:bodyPr/>
          <a:lstStyle/>
          <a:p>
            <a:pPr fontAlgn="base">
              <a:spcBef>
                <a:spcPct val="0"/>
              </a:spcBef>
              <a:spcAft>
                <a:spcPct val="0"/>
              </a:spcAft>
            </a:pPr>
            <a:endParaRPr lang="en-US" sz="1800" dirty="0">
              <a:solidFill>
                <a:srgbClr val="000000"/>
              </a:solidFill>
            </a:endParaRPr>
          </a:p>
        </p:txBody>
      </p:sp>
    </p:spTree>
    <p:extLst>
      <p:ext uri="{BB962C8B-B14F-4D97-AF65-F5344CB8AC3E}">
        <p14:creationId xmlns:p14="http://schemas.microsoft.com/office/powerpoint/2010/main" val="400272029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Lst>
  <p:txStyles>
    <p:titleStyle>
      <a:lvl1pPr algn="l" rtl="0" fontAlgn="base">
        <a:spcBef>
          <a:spcPct val="0"/>
        </a:spcBef>
        <a:spcAft>
          <a:spcPct val="0"/>
        </a:spcAft>
        <a:defRPr sz="3600" b="1">
          <a:solidFill>
            <a:schemeClr val="tx2"/>
          </a:solidFill>
          <a:latin typeface="+mj-lt"/>
          <a:ea typeface="+mj-ea"/>
          <a:cs typeface="+mj-cs"/>
        </a:defRPr>
      </a:lvl1pPr>
      <a:lvl2pPr algn="l" rtl="0" fontAlgn="base">
        <a:spcBef>
          <a:spcPct val="0"/>
        </a:spcBef>
        <a:spcAft>
          <a:spcPct val="0"/>
        </a:spcAft>
        <a:defRPr sz="3600" b="1">
          <a:solidFill>
            <a:schemeClr val="tx2"/>
          </a:solidFill>
          <a:latin typeface="Arial" charset="0"/>
        </a:defRPr>
      </a:lvl2pPr>
      <a:lvl3pPr algn="l" rtl="0" fontAlgn="base">
        <a:spcBef>
          <a:spcPct val="0"/>
        </a:spcBef>
        <a:spcAft>
          <a:spcPct val="0"/>
        </a:spcAft>
        <a:defRPr sz="3600" b="1">
          <a:solidFill>
            <a:schemeClr val="tx2"/>
          </a:solidFill>
          <a:latin typeface="Arial" charset="0"/>
        </a:defRPr>
      </a:lvl3pPr>
      <a:lvl4pPr algn="l" rtl="0" fontAlgn="base">
        <a:spcBef>
          <a:spcPct val="0"/>
        </a:spcBef>
        <a:spcAft>
          <a:spcPct val="0"/>
        </a:spcAft>
        <a:defRPr sz="3600" b="1">
          <a:solidFill>
            <a:schemeClr val="tx2"/>
          </a:solidFill>
          <a:latin typeface="Arial" charset="0"/>
        </a:defRPr>
      </a:lvl4pPr>
      <a:lvl5pPr algn="l" rtl="0" fontAlgn="base">
        <a:spcBef>
          <a:spcPct val="0"/>
        </a:spcBef>
        <a:spcAft>
          <a:spcPct val="0"/>
        </a:spcAft>
        <a:defRPr sz="3600" b="1">
          <a:solidFill>
            <a:schemeClr val="tx2"/>
          </a:solidFill>
          <a:latin typeface="Arial" charset="0"/>
        </a:defRPr>
      </a:lvl5pPr>
      <a:lvl6pPr marL="457200" algn="l" rtl="0" fontAlgn="base">
        <a:spcBef>
          <a:spcPct val="0"/>
        </a:spcBef>
        <a:spcAft>
          <a:spcPct val="0"/>
        </a:spcAft>
        <a:defRPr sz="3600" b="1">
          <a:solidFill>
            <a:schemeClr val="tx2"/>
          </a:solidFill>
          <a:latin typeface="Arial" charset="0"/>
        </a:defRPr>
      </a:lvl6pPr>
      <a:lvl7pPr marL="914400" algn="l" rtl="0" fontAlgn="base">
        <a:spcBef>
          <a:spcPct val="0"/>
        </a:spcBef>
        <a:spcAft>
          <a:spcPct val="0"/>
        </a:spcAft>
        <a:defRPr sz="3600" b="1">
          <a:solidFill>
            <a:schemeClr val="tx2"/>
          </a:solidFill>
          <a:latin typeface="Arial" charset="0"/>
        </a:defRPr>
      </a:lvl7pPr>
      <a:lvl8pPr marL="1371600" algn="l" rtl="0" fontAlgn="base">
        <a:spcBef>
          <a:spcPct val="0"/>
        </a:spcBef>
        <a:spcAft>
          <a:spcPct val="0"/>
        </a:spcAft>
        <a:defRPr sz="3600" b="1">
          <a:solidFill>
            <a:schemeClr val="tx2"/>
          </a:solidFill>
          <a:latin typeface="Arial" charset="0"/>
        </a:defRPr>
      </a:lvl8pPr>
      <a:lvl9pPr marL="1828800" algn="l" rtl="0" fontAlgn="base">
        <a:spcBef>
          <a:spcPct val="0"/>
        </a:spcBef>
        <a:spcAft>
          <a:spcPct val="0"/>
        </a:spcAft>
        <a:defRPr sz="3600" b="1">
          <a:solidFill>
            <a:schemeClr val="tx2"/>
          </a:solidFill>
          <a:latin typeface="Arial"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7" name="Picture 3"/>
          <p:cNvPicPr>
            <a:picLocks noChangeAspect="1" noChangeArrowheads="1"/>
          </p:cNvPicPr>
          <p:nvPr userDrawn="1"/>
        </p:nvPicPr>
        <p:blipFill>
          <a:blip r:embed="rId3" cstate="email">
            <a:extLst>
              <a:ext uri="{28A0092B-C50C-407E-A947-70E740481C1C}">
                <a14:useLocalDpi xmlns:a14="http://schemas.microsoft.com/office/drawing/2010/main"/>
              </a:ext>
            </a:extLst>
          </a:blip>
          <a:srcRect/>
          <a:stretch>
            <a:fillRect/>
          </a:stretch>
        </p:blipFill>
        <p:spPr>
          <a:xfrm>
            <a:off x="6678849" y="3671360"/>
            <a:ext cx="5242560" cy="1856740"/>
          </a:xfrm>
          <a:prstGeom prst="rect">
            <a:avLst/>
          </a:prstGeom>
          <a:ln w="57150">
            <a:solidFill>
              <a:srgbClr val="CBCBCB"/>
            </a:solidFill>
          </a:ln>
        </p:spPr>
      </p:pic>
      <p:pic>
        <p:nvPicPr>
          <p:cNvPr id="21" name="Picture 2" descr="flooding"/>
          <p:cNvPicPr>
            <a:picLocks noChangeAspect="1" noChangeArrowheads="1"/>
          </p:cNvPicPr>
          <p:nvPr userDrawn="1"/>
        </p:nvPicPr>
        <p:blipFill rotWithShape="1">
          <a:blip r:embed="rId4" cstate="screen">
            <a:extLst>
              <a:ext uri="{28A0092B-C50C-407E-A947-70E740481C1C}">
                <a14:useLocalDpi xmlns:a14="http://schemas.microsoft.com/office/drawing/2010/main"/>
              </a:ext>
            </a:extLst>
          </a:blip>
          <a:srcRect/>
          <a:stretch/>
        </p:blipFill>
        <p:spPr bwMode="auto">
          <a:xfrm>
            <a:off x="7175242" y="174560"/>
            <a:ext cx="4768230" cy="2023583"/>
          </a:xfrm>
          <a:prstGeom prst="rect">
            <a:avLst/>
          </a:prstGeom>
          <a:ln w="57150">
            <a:solidFill>
              <a:srgbClr val="CBCBCB"/>
            </a:solidFill>
          </a:ln>
        </p:spPr>
      </p:pic>
      <p:pic>
        <p:nvPicPr>
          <p:cNvPr id="22" name="Picture 21"/>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7279154" y="1944295"/>
            <a:ext cx="4852837" cy="2048434"/>
          </a:xfrm>
          <a:prstGeom prst="rect">
            <a:avLst/>
          </a:prstGeom>
          <a:ln w="57150">
            <a:solidFill>
              <a:srgbClr val="CBCBCB"/>
            </a:solidFill>
          </a:ln>
        </p:spPr>
      </p:pic>
      <p:sp>
        <p:nvSpPr>
          <p:cNvPr id="20" name="Footer Placeholder 19"/>
          <p:cNvSpPr>
            <a:spLocks noGrp="1"/>
          </p:cNvSpPr>
          <p:nvPr userDrawn="1">
            <p:ph type="ftr" sz="quarter" idx="3"/>
          </p:nvPr>
        </p:nvSpPr>
        <p:spPr>
          <a:xfrm>
            <a:off x="125346" y="6504409"/>
            <a:ext cx="4214284" cy="365125"/>
          </a:xfrm>
          <a:prstGeom prst="rect">
            <a:avLst/>
          </a:prstGeom>
        </p:spPr>
        <p:txBody>
          <a:bodyPr vert="horz" lIns="91440" tIns="45720" rIns="91440" bIns="45720" rtlCol="0" anchor="ctr"/>
          <a:lstStyle>
            <a:lvl1pPr algn="l">
              <a:defRPr sz="750">
                <a:solidFill>
                  <a:schemeClr val="bg1"/>
                </a:solidFill>
              </a:defRPr>
            </a:lvl1pPr>
          </a:lstStyle>
          <a:p>
            <a:r>
              <a:rPr lang="en-US"/>
              <a:t>File Name</a:t>
            </a:r>
            <a:endParaRPr lang="en-US" dirty="0"/>
          </a:p>
        </p:txBody>
      </p:sp>
      <p:sp>
        <p:nvSpPr>
          <p:cNvPr id="41" name="Title Placeholder 17"/>
          <p:cNvSpPr>
            <a:spLocks noGrp="1"/>
          </p:cNvSpPr>
          <p:nvPr userDrawn="1">
            <p:ph type="title"/>
          </p:nvPr>
        </p:nvSpPr>
        <p:spPr>
          <a:xfrm>
            <a:off x="654050" y="1606545"/>
            <a:ext cx="7984853" cy="12738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6" name="Text Placeholder 15"/>
          <p:cNvSpPr>
            <a:spLocks noGrp="1"/>
          </p:cNvSpPr>
          <p:nvPr userDrawn="1">
            <p:ph type="body" idx="1"/>
          </p:nvPr>
        </p:nvSpPr>
        <p:spPr>
          <a:xfrm>
            <a:off x="654050" y="2505109"/>
            <a:ext cx="7984853" cy="2781908"/>
          </a:xfrm>
          <a:prstGeom prst="rect">
            <a:avLst/>
          </a:prstGeom>
        </p:spPr>
        <p:txBody>
          <a:bodyPr vert="horz" lIns="91440" tIns="45720" rIns="91440" bIns="45720" rtlCol="0">
            <a:normAutofit/>
          </a:bodyPr>
          <a:lstStyle/>
          <a:p>
            <a:pPr lvl="0"/>
            <a:r>
              <a:rPr lang="en-US" dirty="0"/>
              <a:t>Click to edit Master text styles</a:t>
            </a:r>
          </a:p>
        </p:txBody>
      </p:sp>
      <p:sp>
        <p:nvSpPr>
          <p:cNvPr id="15" name="Slide Number Placeholder 5"/>
          <p:cNvSpPr>
            <a:spLocks noGrp="1"/>
          </p:cNvSpPr>
          <p:nvPr userDrawn="1">
            <p:ph type="sldNum" sz="quarter" idx="4"/>
          </p:nvPr>
        </p:nvSpPr>
        <p:spPr>
          <a:xfrm>
            <a:off x="11190668" y="6577159"/>
            <a:ext cx="977900" cy="365125"/>
          </a:xfrm>
          <a:prstGeom prst="rect">
            <a:avLst/>
          </a:prstGeom>
          <a:ln w="57150">
            <a:noFill/>
          </a:ln>
        </p:spPr>
        <p:txBody>
          <a:bodyPr/>
          <a:lstStyle>
            <a:lvl1pPr algn="r">
              <a:defRPr sz="900">
                <a:solidFill>
                  <a:schemeClr val="tx1">
                    <a:lumMod val="65000"/>
                    <a:lumOff val="35000"/>
                  </a:schemeClr>
                </a:solidFill>
                <a:latin typeface="+mn-lt"/>
              </a:defRPr>
            </a:lvl1pPr>
          </a:lstStyle>
          <a:p>
            <a:fld id="{0D0E9D3B-CB56-40AE-B0A9-8DA5E1AEFDB7}" type="slidenum">
              <a:rPr lang="en-US" smtClean="0"/>
              <a:pPr/>
              <a:t>‹#›</a:t>
            </a:fld>
            <a:endParaRPr lang="en-US" dirty="0"/>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87"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6224694" y="6442287"/>
            <a:ext cx="5567680" cy="246221"/>
          </a:xfrm>
          <a:prstGeom prst="rect">
            <a:avLst/>
          </a:prstGeom>
          <a:noFill/>
        </p:spPr>
        <p:txBody>
          <a:bodyPr wrap="square" rtlCol="0">
            <a:spAutoFit/>
          </a:bodyPr>
          <a:lstStyle/>
          <a:p>
            <a:pPr algn="r"/>
            <a:r>
              <a:rPr lang="en-US" sz="1000" i="1" dirty="0">
                <a:solidFill>
                  <a:prstClr val="black"/>
                </a:solidFill>
              </a:rPr>
              <a:t>DISCOVER  |  DEVELOP  |  DELIVER</a:t>
            </a:r>
          </a:p>
        </p:txBody>
      </p:sp>
      <p:pic>
        <p:nvPicPr>
          <p:cNvPr id="2" name="Picture 1"/>
          <p:cNvPicPr>
            <a:picLocks noChangeAspect="1"/>
          </p:cNvPicPr>
          <p:nvPr userDrawn="1"/>
        </p:nvPicPr>
        <p:blipFill>
          <a:blip r:embed="rId6" cstate="email">
            <a:extLst>
              <a:ext uri="{28A0092B-C50C-407E-A947-70E740481C1C}">
                <a14:useLocalDpi xmlns:a14="http://schemas.microsoft.com/office/drawing/2010/main"/>
              </a:ext>
            </a:extLst>
          </a:blip>
          <a:stretch>
            <a:fillRect/>
          </a:stretch>
        </p:blipFill>
        <p:spPr>
          <a:xfrm>
            <a:off x="0" y="0"/>
            <a:ext cx="12184774" cy="6852200"/>
          </a:xfrm>
          <a:prstGeom prst="rect">
            <a:avLst/>
          </a:prstGeom>
        </p:spPr>
      </p:pic>
    </p:spTree>
    <p:extLst>
      <p:ext uri="{BB962C8B-B14F-4D97-AF65-F5344CB8AC3E}">
        <p14:creationId xmlns:p14="http://schemas.microsoft.com/office/powerpoint/2010/main" val="3568557266"/>
      </p:ext>
    </p:extLst>
  </p:cSld>
  <p:clrMap bg1="lt1" tx1="dk1" bg2="lt2" tx2="dk2" accent1="accent1" accent2="accent2" accent3="accent3" accent4="accent4" accent5="accent5" accent6="accent6" hlink="hlink" folHlink="folHlink"/>
  <p:sldLayoutIdLst>
    <p:sldLayoutId id="2147483708" r:id="rId1"/>
  </p:sldLayoutIdLst>
  <p:hf hdr="0" dt="0"/>
  <p:txStyles>
    <p:titleStyle>
      <a:lvl1pPr algn="l" defTabSz="685800" rtl="0" eaLnBrk="1" latinLnBrk="0" hangingPunct="1">
        <a:lnSpc>
          <a:spcPct val="100000"/>
        </a:lnSpc>
        <a:spcBef>
          <a:spcPct val="0"/>
        </a:spcBef>
        <a:buNone/>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p15:clr>
            <a:srgbClr val="5ACBF0"/>
          </p15:clr>
        </p15:guide>
        <p15:guide id="2" pos="6144">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9.xml"/><Relationship Id="rId4" Type="http://schemas.openxmlformats.org/officeDocument/2006/relationships/image" Target="../media/image42.png"/></Relationships>
</file>

<file path=ppt/slides/_rels/slide1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49.png"/><Relationship Id="rId4" Type="http://schemas.openxmlformats.org/officeDocument/2006/relationships/image" Target="../media/image48.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9.xml"/><Relationship Id="rId1" Type="http://schemas.openxmlformats.org/officeDocument/2006/relationships/vmlDrawing" Target="../drawings/vmlDrawing2.vml"/><Relationship Id="rId5" Type="http://schemas.openxmlformats.org/officeDocument/2006/relationships/image" Target="../media/image21.emf"/><Relationship Id="rId4" Type="http://schemas.openxmlformats.org/officeDocument/2006/relationships/oleObject" Target="../embeddings/oleObject2.bin"/></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9.xml"/><Relationship Id="rId5" Type="http://schemas.openxmlformats.org/officeDocument/2006/relationships/image" Target="../media/image32.png"/><Relationship Id="rId4" Type="http://schemas.openxmlformats.org/officeDocument/2006/relationships/image" Target="../media/image31.png"/></Relationships>
</file>

<file path=ppt/slides/_rels/slide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jpg"/><Relationship Id="rId1" Type="http://schemas.openxmlformats.org/officeDocument/2006/relationships/slideLayout" Target="../slideLayouts/slideLayout19.xml"/><Relationship Id="rId4" Type="http://schemas.openxmlformats.org/officeDocument/2006/relationships/image" Target="../media/image35.svg"/></Relationships>
</file>

<file path=ppt/slides/_rels/slide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png"/><Relationship Id="rId1" Type="http://schemas.openxmlformats.org/officeDocument/2006/relationships/slideLayout" Target="../slideLayouts/slideLayout19.xml"/><Relationship Id="rId5" Type="http://schemas.openxmlformats.org/officeDocument/2006/relationships/image" Target="../media/image39.png"/><Relationship Id="rId4" Type="http://schemas.openxmlformats.org/officeDocument/2006/relationships/image" Target="../media/image3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09600" y="3256847"/>
            <a:ext cx="8009467" cy="830838"/>
          </a:xfrm>
        </p:spPr>
        <p:txBody>
          <a:bodyPr>
            <a:normAutofit/>
          </a:bodyPr>
          <a:lstStyle/>
          <a:p>
            <a:r>
              <a:rPr lang="en-US" sz="1800" dirty="0">
                <a:solidFill>
                  <a:schemeClr val="bg1"/>
                </a:solidFill>
              </a:rPr>
              <a:t>Chuck Downer</a:t>
            </a:r>
          </a:p>
          <a:p>
            <a:r>
              <a:rPr lang="en-US" sz="1800" dirty="0">
                <a:solidFill>
                  <a:schemeClr val="bg1"/>
                </a:solidFill>
              </a:rPr>
              <a:t>Mark Wahl, Joseph Gutenson, Todd Steissberg, Nawa Pradhan</a:t>
            </a:r>
          </a:p>
        </p:txBody>
      </p:sp>
      <p:sp>
        <p:nvSpPr>
          <p:cNvPr id="2" name="Title 1"/>
          <p:cNvSpPr>
            <a:spLocks noGrp="1"/>
          </p:cNvSpPr>
          <p:nvPr>
            <p:ph type="title"/>
          </p:nvPr>
        </p:nvSpPr>
        <p:spPr>
          <a:xfrm>
            <a:off x="609600" y="1770389"/>
            <a:ext cx="8009467" cy="1107559"/>
          </a:xfrm>
        </p:spPr>
        <p:txBody>
          <a:bodyPr>
            <a:normAutofit/>
          </a:bodyPr>
          <a:lstStyle/>
          <a:p>
            <a:r>
              <a:rPr lang="en-US" sz="3200" dirty="0"/>
              <a:t>Task 4: Hydrology Mapping</a:t>
            </a:r>
            <a:endParaRPr lang="en-US" sz="2400" dirty="0"/>
          </a:p>
        </p:txBody>
      </p:sp>
      <p:sp>
        <p:nvSpPr>
          <p:cNvPr id="14339" name="Slide Number Placeholder 4"/>
          <p:cNvSpPr>
            <a:spLocks noGrp="1"/>
          </p:cNvSpPr>
          <p:nvPr>
            <p:ph type="sldNum" sz="quarter" idx="10"/>
          </p:nvPr>
        </p:nvSpPr>
        <p:spPr>
          <a:ln w="57150">
            <a:noFill/>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744B3473-5193-4AC1-9169-6977ADF2DCFC}" type="slidenum">
              <a:rPr kumimoji="0" lang="en-US" sz="900" b="1" i="0" u="none" strike="noStrike" kern="1200" cap="none" spc="0" normalizeH="0" baseline="0" noProof="0">
                <a:ln>
                  <a:noFill/>
                </a:ln>
                <a:solidFill>
                  <a:srgbClr val="000000">
                    <a:lumMod val="65000"/>
                    <a:lumOff val="35000"/>
                  </a:srgbClr>
                </a:solidFill>
                <a:effectLst>
                  <a:outerShdw blurRad="38100" dist="38100" dir="2700000" algn="tl">
                    <a:srgbClr val="000000">
                      <a:alpha val="43137"/>
                    </a:srgbClr>
                  </a:outerShdw>
                </a:effectLst>
                <a:uLnTx/>
                <a:uFillTx/>
                <a:latin typeface="Calibri" panose="020F0502020204030204"/>
                <a:ea typeface="ＭＳ Ｐゴシック"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US" sz="900" b="1" i="0" u="none" strike="noStrike" kern="1200" cap="none" spc="0" normalizeH="0" baseline="0" noProof="0">
              <a:ln>
                <a:noFill/>
              </a:ln>
              <a:solidFill>
                <a:srgbClr val="000000">
                  <a:lumMod val="65000"/>
                  <a:lumOff val="35000"/>
                </a:srgbClr>
              </a:solidFill>
              <a:effectLst>
                <a:outerShdw blurRad="38100" dist="38100" dir="2700000" algn="tl">
                  <a:srgbClr val="000000">
                    <a:alpha val="43137"/>
                  </a:srgbClr>
                </a:outerShdw>
              </a:effectLst>
              <a:uLnTx/>
              <a:uFillTx/>
              <a:latin typeface="Calibri" panose="020F0502020204030204"/>
              <a:ea typeface="ＭＳ Ｐゴシック" pitchFamily="34" charset="-128"/>
              <a:cs typeface="+mn-cs"/>
            </a:endParaRPr>
          </a:p>
        </p:txBody>
      </p:sp>
      <p:sp>
        <p:nvSpPr>
          <p:cNvPr id="6" name="Text Placeholder 5"/>
          <p:cNvSpPr>
            <a:spLocks noGrp="1"/>
          </p:cNvSpPr>
          <p:nvPr>
            <p:ph type="body" sz="quarter" idx="13"/>
          </p:nvPr>
        </p:nvSpPr>
        <p:spPr/>
        <p:txBody>
          <a:bodyPr/>
          <a:lstStyle/>
          <a:p>
            <a:r>
              <a:rPr lang="en-US" dirty="0"/>
              <a:t>UNCLASSIFIED</a:t>
            </a:r>
          </a:p>
        </p:txBody>
      </p:sp>
      <p:sp>
        <p:nvSpPr>
          <p:cNvPr id="7" name="Text Placeholder 6"/>
          <p:cNvSpPr>
            <a:spLocks noGrp="1"/>
          </p:cNvSpPr>
          <p:nvPr>
            <p:ph type="body" sz="quarter" idx="14"/>
          </p:nvPr>
        </p:nvSpPr>
        <p:spPr/>
        <p:txBody>
          <a:bodyPr/>
          <a:lstStyle/>
          <a:p>
            <a:r>
              <a:rPr lang="en-US" dirty="0"/>
              <a:t>UNCLASSIFIED</a:t>
            </a:r>
          </a:p>
        </p:txBody>
      </p:sp>
      <p:sp>
        <p:nvSpPr>
          <p:cNvPr id="9" name="object 18"/>
          <p:cNvSpPr txBox="1"/>
          <p:nvPr/>
        </p:nvSpPr>
        <p:spPr>
          <a:xfrm>
            <a:off x="609600" y="4925127"/>
            <a:ext cx="3990975" cy="568104"/>
          </a:xfrm>
          <a:prstGeom prst="rect">
            <a:avLst/>
          </a:prstGeom>
        </p:spPr>
        <p:txBody>
          <a:bodyPr vert="horz" wrap="square" lIns="0" tIns="13970" rIns="0" bIns="0" rtlCol="0">
            <a:spAutoFit/>
          </a:bodyPr>
          <a:lstStyle/>
          <a:p>
            <a:pPr marL="12700" marR="5080" lvl="0" indent="0" algn="l" defTabSz="914400" rtl="0" eaLnBrk="1" fontAlgn="base" latinLnBrk="0" hangingPunct="1">
              <a:lnSpc>
                <a:spcPct val="100000"/>
              </a:lnSpc>
              <a:spcBef>
                <a:spcPts val="110"/>
              </a:spcBef>
              <a:spcAft>
                <a:spcPct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Arial"/>
                <a:ea typeface="ＭＳ Ｐゴシック" pitchFamily="34" charset="-128"/>
                <a:cs typeface="Arial"/>
              </a:rPr>
              <a:t>DISTRIBUTION C. Distribution authorized to U.S. Government Agencies and their contractors. Other requests for this document shall be referred to the U.S. Army Engineer Research and Development Center, 3909 Halls Ferry Rd, Vicksburg, MS 39180.</a:t>
            </a:r>
            <a:endParaRPr kumimoji="0" sz="900" b="0" i="0" u="none" strike="noStrike" kern="1200" cap="none" spc="0" normalizeH="0" baseline="0" noProof="0" dirty="0">
              <a:ln>
                <a:noFill/>
              </a:ln>
              <a:solidFill>
                <a:srgbClr val="000000"/>
              </a:solidFill>
              <a:effectLst/>
              <a:uLnTx/>
              <a:uFillTx/>
              <a:latin typeface="Arial"/>
              <a:ea typeface="ＭＳ Ｐゴシック" pitchFamily="34" charset="-128"/>
              <a:cs typeface="Arial"/>
            </a:endParaRPr>
          </a:p>
        </p:txBody>
      </p:sp>
      <p:sp>
        <p:nvSpPr>
          <p:cNvPr id="10" name="Text Box 7"/>
          <p:cNvSpPr txBox="1">
            <a:spLocks noChangeArrowheads="1"/>
          </p:cNvSpPr>
          <p:nvPr/>
        </p:nvSpPr>
        <p:spPr bwMode="auto">
          <a:xfrm>
            <a:off x="4495800" y="6239966"/>
            <a:ext cx="3589176" cy="430887"/>
          </a:xfrm>
          <a:prstGeom prst="rect">
            <a:avLst/>
          </a:prstGeom>
          <a:solidFill>
            <a:srgbClr val="008000"/>
          </a:solidFill>
          <a:ln w="9525" algn="ctr">
            <a:solidFill>
              <a:schemeClr val="bg1"/>
            </a:solidFill>
            <a:miter lim="800000"/>
            <a:headEnd/>
            <a:tailEnd/>
          </a:ln>
        </p:spPr>
        <p:txBody>
          <a:bodyPr wrap="square" tIns="0" bIns="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pitchFamily="34" charset="0"/>
                <a:ea typeface="ＭＳ Ｐゴシック" pitchFamily="34" charset="-128"/>
                <a:cs typeface="+mn-cs"/>
              </a:rPr>
              <a:t>Overall Classification of Briefing is</a:t>
            </a:r>
            <a:br>
              <a:rPr kumimoji="0" lang="en-US" sz="1400" b="0" i="0" u="none" strike="noStrike" kern="1200" cap="none" spc="0" normalizeH="0" baseline="0" noProof="0" dirty="0">
                <a:ln>
                  <a:noFill/>
                </a:ln>
                <a:solidFill>
                  <a:srgbClr val="FFFFFF"/>
                </a:solidFill>
                <a:effectLst/>
                <a:uLnTx/>
                <a:uFillTx/>
                <a:latin typeface="Arial" pitchFamily="34" charset="0"/>
                <a:ea typeface="ＭＳ Ｐゴシック" pitchFamily="34" charset="-128"/>
                <a:cs typeface="+mn-cs"/>
              </a:rPr>
            </a:br>
            <a:r>
              <a:rPr kumimoji="0" lang="en-US" sz="1400" b="0" i="0" u="none" strike="noStrike" kern="1200" cap="none" spc="0" normalizeH="0" baseline="0" noProof="0" dirty="0">
                <a:ln>
                  <a:noFill/>
                </a:ln>
                <a:solidFill>
                  <a:srgbClr val="FFFFFF"/>
                </a:solidFill>
                <a:effectLst/>
                <a:uLnTx/>
                <a:uFillTx/>
                <a:latin typeface="Arial" pitchFamily="34" charset="0"/>
                <a:ea typeface="ＭＳ Ｐゴシック" pitchFamily="34" charset="-128"/>
                <a:cs typeface="+mn-cs"/>
              </a:rPr>
              <a:t>CUI</a:t>
            </a:r>
          </a:p>
        </p:txBody>
      </p:sp>
      <p:sp>
        <p:nvSpPr>
          <p:cNvPr id="4" name="TextBox 3"/>
          <p:cNvSpPr txBox="1"/>
          <p:nvPr/>
        </p:nvSpPr>
        <p:spPr>
          <a:xfrm>
            <a:off x="4761470" y="4323680"/>
            <a:ext cx="2669060" cy="1169551"/>
          </a:xfrm>
          <a:prstGeom prst="rect">
            <a:avLst/>
          </a:prstGeom>
          <a:solidFill>
            <a:srgbClr val="D8D8D8"/>
          </a:solid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DoD Component:</a:t>
            </a:r>
            <a:r>
              <a:rPr kumimoji="0" lang="en-US" sz="1000" b="0"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 Dept. of Army</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Controlled by:</a:t>
            </a:r>
            <a:r>
              <a:rPr kumimoji="0" lang="en-US" sz="1000" b="0"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  CEERD-HF-H</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CUI Category:</a:t>
            </a:r>
            <a:r>
              <a:rPr kumimoji="0" lang="en-US" sz="1000" b="0"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  CTI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Distribution/Dissemination Controls:</a:t>
            </a:r>
            <a:r>
              <a:rPr kumimoji="0" lang="en-US" sz="1000" b="0"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  FEDCON</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1"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POC</a:t>
            </a:r>
            <a:r>
              <a:rPr kumimoji="0" lang="en-US" sz="1000" b="0"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 Chuck Downer; Charles.W.Downer@erdc.dren.mil</a:t>
            </a:r>
          </a:p>
        </p:txBody>
      </p:sp>
    </p:spTree>
    <p:extLst>
      <p:ext uri="{BB962C8B-B14F-4D97-AF65-F5344CB8AC3E}">
        <p14:creationId xmlns:p14="http://schemas.microsoft.com/office/powerpoint/2010/main" val="3432834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5152" y="1369617"/>
            <a:ext cx="3465128" cy="2323713"/>
          </a:xfrm>
          <a:prstGeom prst="rect">
            <a:avLst/>
          </a:prstGeom>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Data and model analysis</a:t>
            </a:r>
          </a:p>
          <a:p>
            <a:pPr marL="342900" marR="0" lvl="0" indent="-342900" algn="l" defTabSz="914400" rtl="0" eaLnBrk="1" fontAlgn="auto" latinLnBrk="0" hangingPunct="1">
              <a:lnSpc>
                <a:spcPct val="100000"/>
              </a:lnSpc>
              <a:spcBef>
                <a:spcPts val="60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Journal papers/Technical Report</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6"/>
          <p:cNvSpPr/>
          <p:nvPr/>
        </p:nvSpPr>
        <p:spPr>
          <a:xfrm>
            <a:off x="4038482" y="964650"/>
            <a:ext cx="7269944"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1" u="none" strike="noStrike" kern="1200" cap="none" spc="0" normalizeH="0" baseline="0" noProof="0" dirty="0">
                <a:ln>
                  <a:noFill/>
                </a:ln>
                <a:solidFill>
                  <a:srgbClr val="0070C0"/>
                </a:solidFill>
                <a:effectLst/>
                <a:uLnTx/>
                <a:uFillTx/>
                <a:latin typeface="Calibri" panose="020F0502020204030204"/>
                <a:ea typeface="+mn-ea"/>
                <a:cs typeface="+mn-cs"/>
              </a:rPr>
              <a:t>Examples: Geospatial and time series data analysis</a:t>
            </a:r>
          </a:p>
        </p:txBody>
      </p:sp>
      <p:sp>
        <p:nvSpPr>
          <p:cNvPr id="3" name="Rectangle 2"/>
          <p:cNvSpPr/>
          <p:nvPr/>
        </p:nvSpPr>
        <p:spPr>
          <a:xfrm>
            <a:off x="672665" y="470241"/>
            <a:ext cx="4339586" cy="76944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4.2 Vegetative</a:t>
            </a:r>
            <a:r>
              <a:rPr kumimoji="0" lang="en-US" sz="2200" b="1" i="0" u="none" strike="noStrike" kern="1200" cap="none" spc="0" normalizeH="0" noProof="0" dirty="0">
                <a:ln>
                  <a:noFill/>
                </a:ln>
                <a:solidFill>
                  <a:srgbClr val="0070C0"/>
                </a:solidFill>
                <a:effectLst/>
                <a:uLnTx/>
                <a:uFillTx/>
                <a:latin typeface="Calibri" panose="020F0502020204030204"/>
                <a:ea typeface="+mn-ea"/>
                <a:cs typeface="+mn-cs"/>
              </a:rPr>
              <a:t> control on hydrology</a:t>
            </a:r>
            <a:endPar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Sub-task 5-6</a:t>
            </a:r>
          </a:p>
        </p:txBody>
      </p:sp>
      <p:pic>
        <p:nvPicPr>
          <p:cNvPr id="5" name="Picture 4" descr="Map&#10;&#10;Description automatically generated with medium confidence">
            <a:extLst>
              <a:ext uri="{FF2B5EF4-FFF2-40B4-BE49-F238E27FC236}">
                <a16:creationId xmlns:a16="http://schemas.microsoft.com/office/drawing/2014/main" id="{9B494D77-DF46-734A-A298-03F9ED5AEEBA}"/>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4038482" y="1465575"/>
            <a:ext cx="3834998" cy="4883338"/>
          </a:xfrm>
          <a:prstGeom prst="rect">
            <a:avLst/>
          </a:prstGeom>
        </p:spPr>
      </p:pic>
      <p:pic>
        <p:nvPicPr>
          <p:cNvPr id="8" name="Picture 7" descr="Graphical user interface&#10;&#10;Description automatically generated with medium confidence">
            <a:extLst>
              <a:ext uri="{FF2B5EF4-FFF2-40B4-BE49-F238E27FC236}">
                <a16:creationId xmlns:a16="http://schemas.microsoft.com/office/drawing/2014/main" id="{54A4E1D8-0A92-0A40-851A-F6643F8828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0014" y="1469887"/>
            <a:ext cx="4297592" cy="4883338"/>
          </a:xfrm>
          <a:prstGeom prst="rect">
            <a:avLst/>
          </a:prstGeom>
        </p:spPr>
      </p:pic>
      <p:pic>
        <p:nvPicPr>
          <p:cNvPr id="10" name="Picture 9" descr="A picture containing text, writing implement&#10;&#10;Description automatically generated">
            <a:extLst>
              <a:ext uri="{FF2B5EF4-FFF2-40B4-BE49-F238E27FC236}">
                <a16:creationId xmlns:a16="http://schemas.microsoft.com/office/drawing/2014/main" id="{35D3AD9E-3BC9-8E44-AA99-89DAB95B6A39}"/>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254622" y="2737259"/>
            <a:ext cx="3772696" cy="3355463"/>
          </a:xfrm>
          <a:prstGeom prst="rect">
            <a:avLst/>
          </a:prstGeom>
        </p:spPr>
      </p:pic>
    </p:spTree>
    <p:extLst>
      <p:ext uri="{BB962C8B-B14F-4D97-AF65-F5344CB8AC3E}">
        <p14:creationId xmlns:p14="http://schemas.microsoft.com/office/powerpoint/2010/main" val="1786361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Remotesensing 12 02108 g009"/>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6286012" y="232585"/>
            <a:ext cx="5904031" cy="217875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Remotesensing 12 02108 g010"/>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6736306" y="2411341"/>
            <a:ext cx="5003444" cy="448886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521245" y="1112390"/>
            <a:ext cx="5764767" cy="6370975"/>
          </a:xfrm>
          <a:prstGeom prst="rect">
            <a:avLst/>
          </a:prstGeom>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Initial condition exert a major role in hydrologic response.</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Initial condition estimation and parameter value identification are not the same.</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Development of initial condition estimation method/ estimation method options plays a significant role in predicting a hydrologic state or hydrologic state variables. </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Along with parameter identification, this work unit will focus on developing methods to initialize key hydrological process: runoff generation processes, base-flow, thermodynamics.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6"/>
          <p:cNvSpPr/>
          <p:nvPr/>
        </p:nvSpPr>
        <p:spPr>
          <a:xfrm>
            <a:off x="7090118" y="-23742"/>
            <a:ext cx="5296745"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1" u="none" strike="noStrike" kern="1200" cap="none" spc="0" normalizeH="0" baseline="0" noProof="0" dirty="0">
                <a:ln>
                  <a:noFill/>
                </a:ln>
                <a:solidFill>
                  <a:srgbClr val="0070C0"/>
                </a:solidFill>
                <a:effectLst/>
                <a:uLnTx/>
                <a:uFillTx/>
                <a:latin typeface="Calibri" panose="020F0502020204030204"/>
                <a:ea typeface="+mn-ea"/>
                <a:cs typeface="+mn-cs"/>
              </a:rPr>
              <a:t>Example: Soil moisture initial condition effects</a:t>
            </a:r>
          </a:p>
        </p:txBody>
      </p:sp>
      <p:sp>
        <p:nvSpPr>
          <p:cNvPr id="3" name="Rectangle 2"/>
          <p:cNvSpPr/>
          <p:nvPr/>
        </p:nvSpPr>
        <p:spPr>
          <a:xfrm>
            <a:off x="0" y="4394"/>
            <a:ext cx="6316153" cy="14465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4.3 Spatially distributed soil moisture and run-off,</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Sub-task 1 – Developing parameter</a:t>
            </a:r>
            <a:r>
              <a:rPr kumimoji="0" lang="en-US" sz="2200" b="1" i="0" u="none" strike="noStrike" kern="1200" cap="none" spc="0" normalizeH="0" noProof="0" dirty="0">
                <a:ln>
                  <a:noFill/>
                </a:ln>
                <a:solidFill>
                  <a:srgbClr val="0070C0"/>
                </a:solidFill>
                <a:effectLst/>
                <a:uLnTx/>
                <a:uFillTx/>
                <a:latin typeface="Calibri" panose="020F0502020204030204"/>
                <a:ea typeface="+mn-ea"/>
                <a:cs typeface="+mn-cs"/>
              </a:rPr>
              <a:t> values and</a:t>
            </a: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 initial</a:t>
            </a:r>
            <a:endParaRPr lang="en-US" sz="2200" b="1" dirty="0">
              <a:solidFill>
                <a:srgbClr val="0070C0"/>
              </a:solidFill>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200" b="1" dirty="0">
                <a:solidFill>
                  <a:srgbClr val="0070C0"/>
                </a:solidFill>
                <a:latin typeface="Calibri" panose="020F0502020204030204"/>
              </a:rPr>
              <a:t>conditions from satellite data.</a:t>
            </a: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2852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042850" y="793342"/>
            <a:ext cx="3194755"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70C0"/>
                </a:solidFill>
                <a:effectLst/>
                <a:uLnTx/>
                <a:uFillTx/>
                <a:latin typeface="Arial" panose="020B0604020202020204" pitchFamily="34" charset="0"/>
                <a:ea typeface="+mn-ea"/>
                <a:cs typeface="+mn-cs"/>
              </a:rPr>
              <a:t>Active layer estimation</a:t>
            </a:r>
            <a:endParaRPr kumimoji="0" lang="en-US" sz="2000" b="1" i="0" u="none" strike="noStrike" kern="1200" cap="none" spc="0" normalizeH="0" baseline="0" noProof="0" dirty="0">
              <a:ln>
                <a:noFill/>
              </a:ln>
              <a:solidFill>
                <a:srgbClr val="0070C0"/>
              </a:solidFill>
              <a:effectLst/>
              <a:uLnTx/>
              <a:uFillTx/>
              <a:latin typeface="Calibri" panose="020F0502020204030204"/>
              <a:ea typeface="+mn-ea"/>
              <a:cs typeface="+mn-cs"/>
            </a:endParaRPr>
          </a:p>
        </p:txBody>
      </p:sp>
      <p:pic>
        <p:nvPicPr>
          <p:cNvPr id="5" name="Picture 4"/>
          <p:cNvPicPr>
            <a:picLocks noChangeAspect="1"/>
          </p:cNvPicPr>
          <p:nvPr/>
        </p:nvPicPr>
        <p:blipFill>
          <a:blip r:embed="rId2"/>
          <a:stretch>
            <a:fillRect/>
          </a:stretch>
        </p:blipFill>
        <p:spPr>
          <a:xfrm>
            <a:off x="3491432" y="1212959"/>
            <a:ext cx="3543300" cy="4772025"/>
          </a:xfrm>
          <a:prstGeom prst="rect">
            <a:avLst/>
          </a:prstGeom>
        </p:spPr>
      </p:pic>
      <p:pic>
        <p:nvPicPr>
          <p:cNvPr id="7" name="Picture 6"/>
          <p:cNvPicPr>
            <a:picLocks noChangeAspect="1"/>
          </p:cNvPicPr>
          <p:nvPr/>
        </p:nvPicPr>
        <p:blipFill>
          <a:blip r:embed="rId3"/>
          <a:stretch>
            <a:fillRect/>
          </a:stretch>
        </p:blipFill>
        <p:spPr>
          <a:xfrm>
            <a:off x="59272" y="1613070"/>
            <a:ext cx="3400425" cy="4581525"/>
          </a:xfrm>
          <a:prstGeom prst="rect">
            <a:avLst/>
          </a:prstGeom>
        </p:spPr>
      </p:pic>
      <p:sp>
        <p:nvSpPr>
          <p:cNvPr id="9" name="Rectangle 8"/>
          <p:cNvSpPr/>
          <p:nvPr/>
        </p:nvSpPr>
        <p:spPr>
          <a:xfrm>
            <a:off x="146940" y="773835"/>
            <a:ext cx="3400425"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70C0"/>
                </a:solidFill>
                <a:effectLst/>
                <a:uLnTx/>
                <a:uFillTx/>
                <a:latin typeface="Arial" panose="020B0604020202020204" pitchFamily="34" charset="0"/>
                <a:ea typeface="+mn-ea"/>
                <a:cs typeface="+mn-cs"/>
              </a:rPr>
              <a:t>Hydro-dynamics / thermo-dynamics linkage</a:t>
            </a:r>
            <a:endParaRPr kumimoji="0" lang="en-US" sz="2000" b="1" i="0" u="none" strike="noStrike" kern="1200" cap="none" spc="0" normalizeH="0" baseline="0" noProof="0" dirty="0">
              <a:ln>
                <a:noFill/>
              </a:ln>
              <a:solidFill>
                <a:srgbClr val="0070C0"/>
              </a:solidFill>
              <a:effectLst/>
              <a:uLnTx/>
              <a:uFillTx/>
              <a:latin typeface="Calibri" panose="020F0502020204030204"/>
              <a:ea typeface="+mn-ea"/>
              <a:cs typeface="+mn-cs"/>
            </a:endParaRPr>
          </a:p>
        </p:txBody>
      </p:sp>
      <p:sp>
        <p:nvSpPr>
          <p:cNvPr id="10" name="Rectangle 9"/>
          <p:cNvSpPr/>
          <p:nvPr/>
        </p:nvSpPr>
        <p:spPr>
          <a:xfrm>
            <a:off x="7414881" y="4394"/>
            <a:ext cx="4591590" cy="6370975"/>
          </a:xfrm>
          <a:prstGeom prst="rect">
            <a:avLst/>
          </a:prstGeom>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lang="en-US" sz="2400" b="1" dirty="0">
                <a:solidFill>
                  <a:srgbClr val="222222"/>
                </a:solidFill>
                <a:latin typeface="Arial" panose="020B0604020202020204" pitchFamily="34" charset="0"/>
              </a:rPr>
              <a:t>TASKS</a:t>
            </a:r>
          </a:p>
          <a:p>
            <a:pPr marR="0" lvl="0" algn="l" defTabSz="914400" rtl="0" eaLnBrk="1" fontAlgn="auto" latinLnBrk="0" hangingPunct="1">
              <a:lnSpc>
                <a:spcPct val="100000"/>
              </a:lnSpc>
              <a:spcBef>
                <a:spcPts val="0"/>
              </a:spcBef>
              <a:spcAft>
                <a:spcPts val="0"/>
              </a:spcAft>
              <a:buClrTx/>
              <a:buSzTx/>
              <a:tabLst/>
              <a:defRPr/>
            </a:pPr>
            <a:endParaRPr lang="en-US" sz="2400" b="1" dirty="0">
              <a:solidFill>
                <a:srgbClr val="222222"/>
              </a:solidFill>
              <a:latin typeface="Arial"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2400" b="1" dirty="0">
                <a:solidFill>
                  <a:srgbClr val="222222"/>
                </a:solidFill>
                <a:latin typeface="Arial" panose="020B0604020202020204" pitchFamily="34" charset="0"/>
              </a:rPr>
              <a:t>Enhance coupled GSSHA/GIPL model</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400" b="1" i="0" u="none" strike="noStrike" kern="1200" cap="none" spc="0" normalizeH="0" baseline="0" noProof="0" dirty="0">
              <a:ln>
                <a:noFill/>
              </a:ln>
              <a:solidFill>
                <a:srgbClr val="222222"/>
              </a:solidFill>
              <a:effectLst/>
              <a:uLnTx/>
              <a:uFillTx/>
              <a:latin typeface="Arial"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2400" b="1" dirty="0">
                <a:solidFill>
                  <a:srgbClr val="222222"/>
                </a:solidFill>
                <a:latin typeface="Arial" panose="020B0604020202020204" pitchFamily="34" charset="0"/>
              </a:rPr>
              <a:t>Research improved numerical efficiency</a:t>
            </a:r>
            <a:endParaRPr kumimoji="0" lang="en-US" sz="2400" b="1" i="0" u="none" strike="noStrike" kern="1200" cap="none" spc="0" normalizeH="0" baseline="0" noProof="0" dirty="0">
              <a:ln>
                <a:noFill/>
              </a:ln>
              <a:solidFill>
                <a:srgbClr val="222222"/>
              </a:solidFill>
              <a:effectLst/>
              <a:uLnTx/>
              <a:uFillTx/>
              <a:latin typeface="Arial" panose="020B0604020202020204" pitchFamily="34" charset="0"/>
              <a:ea typeface="+mn-ea"/>
              <a:cs typeface="+mn-cs"/>
            </a:endParaRPr>
          </a:p>
          <a:p>
            <a:pPr marR="0" lvl="0" algn="l" defTabSz="914400" rtl="0" eaLnBrk="1" fontAlgn="auto" latinLnBrk="0" hangingPunct="1">
              <a:lnSpc>
                <a:spcPct val="100000"/>
              </a:lnSpc>
              <a:spcBef>
                <a:spcPts val="0"/>
              </a:spcBef>
              <a:spcAft>
                <a:spcPts val="0"/>
              </a:spcAft>
              <a:buClrTx/>
              <a:buSzTx/>
              <a:tabLst/>
              <a:defRPr/>
            </a:pPr>
            <a:endParaRPr kumimoji="0" lang="en-US" sz="2400" b="1" i="0" u="none" strike="noStrike" kern="1200" cap="none" spc="0" normalizeH="0" baseline="0" noProof="0" dirty="0">
              <a:ln>
                <a:noFill/>
              </a:ln>
              <a:solidFill>
                <a:srgbClr val="222222"/>
              </a:solidFill>
              <a:effectLst/>
              <a:uLnTx/>
              <a:uFillTx/>
              <a:latin typeface="Arial"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400" b="1" i="0" u="none" strike="noStrike" kern="1200" cap="none" spc="0" normalizeH="0" baseline="0" noProof="0" dirty="0">
                <a:ln>
                  <a:noFill/>
                </a:ln>
                <a:solidFill>
                  <a:srgbClr val="222222"/>
                </a:solidFill>
                <a:effectLst/>
                <a:uLnTx/>
                <a:uFillTx/>
                <a:latin typeface="Arial" panose="020B0604020202020204" pitchFamily="34" charset="0"/>
                <a:ea typeface="+mn-ea"/>
                <a:cs typeface="+mn-cs"/>
              </a:rPr>
              <a:t>Analyze climate change effects on soil temperature</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400" b="1" i="0" u="none" strike="noStrike" kern="1200" cap="none" spc="0" normalizeH="0" baseline="0" noProof="0" dirty="0">
              <a:ln>
                <a:noFill/>
              </a:ln>
              <a:solidFill>
                <a:srgbClr val="222222"/>
              </a:solidFill>
              <a:effectLst/>
              <a:uLnTx/>
              <a:uFillTx/>
              <a:latin typeface="Arial"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2400" b="1" dirty="0">
                <a:solidFill>
                  <a:srgbClr val="222222"/>
                </a:solidFill>
                <a:latin typeface="Arial" panose="020B0604020202020204" pitchFamily="34" charset="0"/>
              </a:rPr>
              <a:t>Provide a</a:t>
            </a:r>
            <a:r>
              <a:rPr kumimoji="0" lang="en-US" sz="2400" b="1" i="0" u="none" strike="noStrike" kern="1200" cap="none" spc="0" normalizeH="0" baseline="0" noProof="0" dirty="0" err="1">
                <a:ln>
                  <a:noFill/>
                </a:ln>
                <a:solidFill>
                  <a:srgbClr val="222222"/>
                </a:solidFill>
                <a:effectLst/>
                <a:uLnTx/>
                <a:uFillTx/>
                <a:latin typeface="Arial" panose="020B0604020202020204" pitchFamily="34" charset="0"/>
                <a:ea typeface="+mn-ea"/>
                <a:cs typeface="+mn-cs"/>
              </a:rPr>
              <a:t>ctive</a:t>
            </a:r>
            <a:r>
              <a:rPr kumimoji="0" lang="en-US" sz="2400" b="1" i="0" u="none" strike="noStrike" kern="1200" cap="none" spc="0" normalizeH="0" baseline="0" noProof="0" dirty="0">
                <a:ln>
                  <a:noFill/>
                </a:ln>
                <a:solidFill>
                  <a:srgbClr val="222222"/>
                </a:solidFill>
                <a:effectLst/>
                <a:uLnTx/>
                <a:uFillTx/>
                <a:latin typeface="Arial" panose="020B0604020202020204" pitchFamily="34" charset="0"/>
                <a:ea typeface="+mn-ea"/>
                <a:cs typeface="+mn-cs"/>
              </a:rPr>
              <a:t> layer maps</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400" b="1" i="0" u="none" strike="noStrike" kern="1200" cap="none" spc="0" normalizeH="0" baseline="0" noProof="0" dirty="0">
              <a:ln>
                <a:noFill/>
              </a:ln>
              <a:solidFill>
                <a:srgbClr val="222222"/>
              </a:solidFill>
              <a:effectLst/>
              <a:uLnTx/>
              <a:uFillTx/>
              <a:latin typeface="Arial"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400" b="1" i="0" u="none" strike="noStrike" kern="1200" cap="none" spc="0" normalizeH="0" baseline="0" noProof="0" dirty="0">
                <a:ln>
                  <a:noFill/>
                </a:ln>
                <a:solidFill>
                  <a:srgbClr val="222222"/>
                </a:solidFill>
                <a:effectLst/>
                <a:uLnTx/>
                <a:uFillTx/>
                <a:latin typeface="Arial" panose="020B0604020202020204" pitchFamily="34" charset="0"/>
                <a:ea typeface="+mn-ea"/>
                <a:cs typeface="+mn-cs"/>
              </a:rPr>
              <a:t>Update GUI for new</a:t>
            </a:r>
            <a:r>
              <a:rPr kumimoji="0" lang="en-US" sz="2400" b="1" i="0" u="none" strike="noStrike" kern="1200" cap="none" spc="0" normalizeH="0" noProof="0" dirty="0">
                <a:ln>
                  <a:noFill/>
                </a:ln>
                <a:solidFill>
                  <a:srgbClr val="222222"/>
                </a:solidFill>
                <a:effectLst/>
                <a:uLnTx/>
                <a:uFillTx/>
                <a:latin typeface="Arial" panose="020B0604020202020204" pitchFamily="34" charset="0"/>
                <a:ea typeface="+mn-ea"/>
                <a:cs typeface="+mn-cs"/>
              </a:rPr>
              <a:t> developments</a:t>
            </a:r>
          </a:p>
          <a:p>
            <a:pPr marR="0" lvl="0" algn="l" defTabSz="914400" rtl="0" eaLnBrk="1" fontAlgn="auto" latinLnBrk="0" hangingPunct="1">
              <a:lnSpc>
                <a:spcPct val="100000"/>
              </a:lnSpc>
              <a:spcBef>
                <a:spcPts val="0"/>
              </a:spcBef>
              <a:spcAft>
                <a:spcPts val="0"/>
              </a:spcAft>
              <a:buClrTx/>
              <a:buSzTx/>
              <a:tabLst/>
              <a:defRPr/>
            </a:pPr>
            <a:endParaRPr kumimoji="0" lang="en-US" sz="2400" b="1" i="0" u="none" strike="noStrike" kern="1200" cap="none" spc="0" normalizeH="0" noProof="0" dirty="0">
              <a:ln>
                <a:noFill/>
              </a:ln>
              <a:solidFill>
                <a:srgbClr val="222222"/>
              </a:solidFill>
              <a:effectLst/>
              <a:uLnTx/>
              <a:uFillTx/>
              <a:latin typeface="Arial"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2400" b="1" baseline="0" dirty="0">
                <a:solidFill>
                  <a:srgbClr val="222222"/>
                </a:solidFill>
                <a:latin typeface="Arial" panose="020B0604020202020204" pitchFamily="34" charset="0"/>
              </a:rPr>
              <a:t>Coordination</a:t>
            </a:r>
            <a:r>
              <a:rPr lang="en-US" sz="2400" b="1" dirty="0">
                <a:solidFill>
                  <a:srgbClr val="222222"/>
                </a:solidFill>
                <a:latin typeface="Arial" panose="020B0604020202020204" pitchFamily="34" charset="0"/>
              </a:rPr>
              <a:t> with ECW</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Rectangle 10"/>
          <p:cNvSpPr/>
          <p:nvPr/>
        </p:nvSpPr>
        <p:spPr>
          <a:xfrm>
            <a:off x="0" y="4394"/>
            <a:ext cx="6919395" cy="76944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4.3 Spatially distributed soil moisture and run-off,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Sub-task 2</a:t>
            </a:r>
            <a:r>
              <a:rPr kumimoji="0" lang="en-US" sz="2200" b="1" i="0" u="none" strike="noStrike" kern="1200" cap="none" spc="0" normalizeH="0" noProof="0" dirty="0">
                <a:ln>
                  <a:noFill/>
                </a:ln>
                <a:solidFill>
                  <a:srgbClr val="0070C0"/>
                </a:solidFill>
                <a:effectLst/>
                <a:uLnTx/>
                <a:uFillTx/>
                <a:latin typeface="Calibri" panose="020F0502020204030204"/>
                <a:ea typeface="+mn-ea"/>
                <a:cs typeface="+mn-cs"/>
              </a:rPr>
              <a:t> – Simulation of hydrology in permafrost region</a:t>
            </a:r>
            <a:endPar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7948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6" name="TextBox 15"/>
          <p:cNvSpPr txBox="1"/>
          <p:nvPr/>
        </p:nvSpPr>
        <p:spPr>
          <a:xfrm>
            <a:off x="2387634" y="185119"/>
            <a:ext cx="8771801" cy="461665"/>
          </a:xfrm>
          <a:prstGeom prst="rect">
            <a:avLst/>
          </a:prstGeom>
          <a:noFill/>
        </p:spPr>
        <p:txBody>
          <a:bodyPr wrap="square" rtlCol="0" anchor="ctr">
            <a:spAutoFit/>
          </a:bodyPr>
          <a:lstStyle/>
          <a:p>
            <a:pPr>
              <a:defRPr/>
            </a:pPr>
            <a:r>
              <a:rPr lang="en-US" sz="2400" b="1" kern="0" dirty="0">
                <a:solidFill>
                  <a:prstClr val="black">
                    <a:lumMod val="65000"/>
                    <a:lumOff val="35000"/>
                  </a:prstClr>
                </a:solidFill>
                <a:latin typeface=" Arial"/>
                <a:ea typeface="ＭＳ Ｐゴシック" charset="-128"/>
                <a:cs typeface="Arial" panose="020B0604020202020204" pitchFamily="34" charset="0"/>
              </a:rPr>
              <a:t>List</a:t>
            </a:r>
            <a:r>
              <a:rPr lang="en-US" sz="2200" b="1" kern="0" dirty="0">
                <a:solidFill>
                  <a:prstClr val="black">
                    <a:lumMod val="65000"/>
                    <a:lumOff val="35000"/>
                  </a:prstClr>
                </a:solidFill>
                <a:latin typeface=" Arial"/>
                <a:ea typeface="ＭＳ Ｐゴシック" charset="-128"/>
                <a:cs typeface="Arial" panose="020B0604020202020204" pitchFamily="34" charset="0"/>
              </a:rPr>
              <a:t> of Collaborators/ Leveraged Projects across ERDC</a:t>
            </a:r>
          </a:p>
        </p:txBody>
      </p:sp>
      <p:graphicFrame>
        <p:nvGraphicFramePr>
          <p:cNvPr id="3" name="Table 3">
            <a:extLst>
              <a:ext uri="{FF2B5EF4-FFF2-40B4-BE49-F238E27FC236}">
                <a16:creationId xmlns:a16="http://schemas.microsoft.com/office/drawing/2014/main" id="{3180BC17-5A3F-477B-9AA7-8EB566D24809}"/>
              </a:ext>
            </a:extLst>
          </p:cNvPr>
          <p:cNvGraphicFramePr>
            <a:graphicFrameLocks noGrp="1"/>
          </p:cNvGraphicFramePr>
          <p:nvPr>
            <p:extLst>
              <p:ext uri="{D42A27DB-BD31-4B8C-83A1-F6EECF244321}">
                <p14:modId xmlns:p14="http://schemas.microsoft.com/office/powerpoint/2010/main" val="1043568003"/>
              </p:ext>
            </p:extLst>
          </p:nvPr>
        </p:nvGraphicFramePr>
        <p:xfrm>
          <a:off x="1929295" y="779448"/>
          <a:ext cx="7950201" cy="5220950"/>
        </p:xfrm>
        <a:graphic>
          <a:graphicData uri="http://schemas.openxmlformats.org/drawingml/2006/table">
            <a:tbl>
              <a:tblPr firstRow="1" bandRow="1">
                <a:tableStyleId>{5C22544A-7EE6-4342-B048-85BDC9FD1C3A}</a:tableStyleId>
              </a:tblPr>
              <a:tblGrid>
                <a:gridCol w="2650067">
                  <a:extLst>
                    <a:ext uri="{9D8B030D-6E8A-4147-A177-3AD203B41FA5}">
                      <a16:colId xmlns:a16="http://schemas.microsoft.com/office/drawing/2014/main" val="3718288369"/>
                    </a:ext>
                  </a:extLst>
                </a:gridCol>
                <a:gridCol w="2650067">
                  <a:extLst>
                    <a:ext uri="{9D8B030D-6E8A-4147-A177-3AD203B41FA5}">
                      <a16:colId xmlns:a16="http://schemas.microsoft.com/office/drawing/2014/main" val="3613587438"/>
                    </a:ext>
                  </a:extLst>
                </a:gridCol>
                <a:gridCol w="2650067">
                  <a:extLst>
                    <a:ext uri="{9D8B030D-6E8A-4147-A177-3AD203B41FA5}">
                      <a16:colId xmlns:a16="http://schemas.microsoft.com/office/drawing/2014/main" val="1836574339"/>
                    </a:ext>
                  </a:extLst>
                </a:gridCol>
              </a:tblGrid>
              <a:tr h="607097">
                <a:tc>
                  <a:txBody>
                    <a:bodyPr/>
                    <a:lstStyle/>
                    <a:p>
                      <a:r>
                        <a:rPr lang="en-US" sz="1400" dirty="0"/>
                        <a:t>Leveraged Projects </a:t>
                      </a:r>
                    </a:p>
                  </a:txBody>
                  <a:tcPr/>
                </a:tc>
                <a:tc>
                  <a:txBody>
                    <a:bodyPr/>
                    <a:lstStyle/>
                    <a:p>
                      <a:r>
                        <a:rPr lang="en-US" sz="1400" dirty="0"/>
                        <a:t>Direct or Reimbursable/Lead Lab </a:t>
                      </a:r>
                    </a:p>
                  </a:txBody>
                  <a:tcPr/>
                </a:tc>
                <a:tc>
                  <a:txBody>
                    <a:bodyPr/>
                    <a:lstStyle/>
                    <a:p>
                      <a:r>
                        <a:rPr lang="en-US" sz="1400" dirty="0"/>
                        <a:t>Communication Strategy </a:t>
                      </a:r>
                    </a:p>
                  </a:txBody>
                  <a:tcPr/>
                </a:tc>
                <a:extLst>
                  <a:ext uri="{0D108BD9-81ED-4DB2-BD59-A6C34878D82A}">
                    <a16:rowId xmlns:a16="http://schemas.microsoft.com/office/drawing/2014/main" val="3245587373"/>
                  </a:ext>
                </a:extLst>
              </a:tr>
              <a:tr h="562591">
                <a:tc>
                  <a:txBody>
                    <a:bodyPr/>
                    <a:lstStyle/>
                    <a:p>
                      <a:r>
                        <a:rPr lang="en-US" sz="1400" dirty="0" err="1"/>
                        <a:t>Microhydro</a:t>
                      </a:r>
                    </a:p>
                  </a:txBody>
                  <a:tcPr/>
                </a:tc>
                <a:tc>
                  <a:txBody>
                    <a:bodyPr/>
                    <a:lstStyle/>
                    <a:p>
                      <a:r>
                        <a:rPr lang="en-US" sz="1400" dirty="0"/>
                        <a:t>Direct Add /CERL</a:t>
                      </a:r>
                    </a:p>
                  </a:txBody>
                  <a:tcPr/>
                </a:tc>
                <a:tc>
                  <a:txBody>
                    <a:bodyPr/>
                    <a:lstStyle/>
                    <a:p>
                      <a:r>
                        <a:rPr lang="en-US" sz="1400" dirty="0"/>
                        <a:t>TBD</a:t>
                      </a:r>
                    </a:p>
                  </a:txBody>
                  <a:tcPr/>
                </a:tc>
                <a:extLst>
                  <a:ext uri="{0D108BD9-81ED-4DB2-BD59-A6C34878D82A}">
                    <a16:rowId xmlns:a16="http://schemas.microsoft.com/office/drawing/2014/main" val="1434195793"/>
                  </a:ext>
                </a:extLst>
              </a:tr>
              <a:tr h="562591">
                <a:tc>
                  <a:txBody>
                    <a:bodyPr/>
                    <a:lstStyle/>
                    <a:p>
                      <a:r>
                        <a:rPr lang="en-US" sz="1400" dirty="0"/>
                        <a:t>Hydro-modeling</a:t>
                      </a:r>
                      <a:r>
                        <a:rPr lang="en-US" sz="1400" baseline="0" dirty="0"/>
                        <a:t> enhancements</a:t>
                      </a:r>
                      <a:endParaRPr lang="en-US" sz="1400" dirty="0"/>
                    </a:p>
                  </a:txBody>
                  <a:tcPr/>
                </a:tc>
                <a:tc>
                  <a:txBody>
                    <a:bodyPr/>
                    <a:lstStyle/>
                    <a:p>
                      <a:r>
                        <a:rPr lang="en-US" sz="1400" dirty="0"/>
                        <a:t>Reimbursable/</a:t>
                      </a:r>
                      <a:r>
                        <a:rPr lang="en-US" sz="1400" baseline="0" dirty="0"/>
                        <a:t>CHL</a:t>
                      </a:r>
                      <a:endParaRPr lang="en-US" sz="1400" dirty="0"/>
                    </a:p>
                  </a:txBody>
                  <a:tcPr/>
                </a:tc>
                <a:tc>
                  <a:txBody>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lang="en-US" sz="1400" dirty="0"/>
                        <a:t>Monthly meetings with sponsor</a:t>
                      </a:r>
                      <a:r>
                        <a:rPr lang="en-US" sz="1400" baseline="0" dirty="0"/>
                        <a:t> </a:t>
                      </a:r>
                      <a:r>
                        <a:rPr lang="en-US" sz="1400" dirty="0"/>
                        <a:t>to ensure collaboration without overlap of efforts</a:t>
                      </a:r>
                    </a:p>
                  </a:txBody>
                  <a:tcPr/>
                </a:tc>
                <a:extLst>
                  <a:ext uri="{0D108BD9-81ED-4DB2-BD59-A6C34878D82A}">
                    <a16:rowId xmlns:a16="http://schemas.microsoft.com/office/drawing/2014/main" val="4215289050"/>
                  </a:ext>
                </a:extLst>
              </a:tr>
              <a:tr h="562591">
                <a:tc>
                  <a:txBody>
                    <a:bodyPr/>
                    <a:lstStyle/>
                    <a:p>
                      <a:r>
                        <a:rPr lang="en-US" sz="1400" dirty="0"/>
                        <a:t>Flood Mapping of Mill Creek</a:t>
                      </a:r>
                      <a:r>
                        <a:rPr lang="en-US" sz="1400" baseline="0" dirty="0"/>
                        <a:t>, TN</a:t>
                      </a:r>
                      <a:endParaRPr lang="en-US" sz="1400" dirty="0"/>
                    </a:p>
                  </a:txBody>
                  <a:tcPr/>
                </a:tc>
                <a:tc>
                  <a:txBody>
                    <a:bodyPr/>
                    <a:lstStyle/>
                    <a:p>
                      <a:r>
                        <a:rPr lang="en-US" sz="1400" dirty="0"/>
                        <a:t>Reimbursable/CHL</a:t>
                      </a:r>
                    </a:p>
                  </a:txBody>
                  <a:tcPr/>
                </a:tc>
                <a:tc>
                  <a:txBody>
                    <a:bodyPr/>
                    <a:lstStyle/>
                    <a:p>
                      <a:r>
                        <a:rPr lang="en-US" sz="1400" dirty="0"/>
                        <a:t>Monthly meetings with sponsor to provide updates on the projects progression.</a:t>
                      </a:r>
                    </a:p>
                  </a:txBody>
                  <a:tcPr/>
                </a:tc>
                <a:extLst>
                  <a:ext uri="{0D108BD9-81ED-4DB2-BD59-A6C34878D82A}">
                    <a16:rowId xmlns:a16="http://schemas.microsoft.com/office/drawing/2014/main" val="1198723512"/>
                  </a:ext>
                </a:extLst>
              </a:tr>
              <a:tr h="562591">
                <a:tc>
                  <a:txBody>
                    <a:bodyPr/>
                    <a:lstStyle/>
                    <a:p>
                      <a:r>
                        <a:rPr lang="en-US" sz="1400" dirty="0"/>
                        <a:t>USACE</a:t>
                      </a:r>
                      <a:r>
                        <a:rPr lang="en-US" sz="1400" baseline="0" dirty="0"/>
                        <a:t> MVD Future Floods</a:t>
                      </a:r>
                      <a:endParaRPr lang="en-US" sz="1400" dirty="0"/>
                    </a:p>
                  </a:txBody>
                  <a:tcPr/>
                </a:tc>
                <a:tc>
                  <a:txBody>
                    <a:bodyPr/>
                    <a:lstStyle/>
                    <a:p>
                      <a:r>
                        <a:rPr lang="en-US" sz="1400" dirty="0"/>
                        <a:t>Direct/CHL</a:t>
                      </a:r>
                    </a:p>
                  </a:txBody>
                  <a:tcPr/>
                </a:tc>
                <a:tc>
                  <a:txBody>
                    <a:bodyPr/>
                    <a:lstStyle/>
                    <a:p>
                      <a:r>
                        <a:rPr lang="en-US" sz="1400" dirty="0"/>
                        <a:t>Bi-weekly team meetings</a:t>
                      </a:r>
                      <a:r>
                        <a:rPr lang="en-US" sz="1400" baseline="0" dirty="0"/>
                        <a:t> to track project progression.</a:t>
                      </a:r>
                      <a:endParaRPr lang="en-US" sz="1400" dirty="0"/>
                    </a:p>
                  </a:txBody>
                  <a:tcPr/>
                </a:tc>
                <a:extLst>
                  <a:ext uri="{0D108BD9-81ED-4DB2-BD59-A6C34878D82A}">
                    <a16:rowId xmlns:a16="http://schemas.microsoft.com/office/drawing/2014/main" val="3109282303"/>
                  </a:ext>
                </a:extLst>
              </a:tr>
              <a:tr h="562591">
                <a:tc>
                  <a:txBody>
                    <a:bodyPr/>
                    <a:lstStyle/>
                    <a:p>
                      <a:r>
                        <a:rPr lang="en-US" sz="1400" dirty="0"/>
                        <a:t>Wild-fire hydrology</a:t>
                      </a:r>
                    </a:p>
                  </a:txBody>
                  <a:tcPr/>
                </a:tc>
                <a:tc>
                  <a:txBody>
                    <a:bodyPr/>
                    <a:lstStyle/>
                    <a:p>
                      <a:r>
                        <a:rPr lang="en-US" sz="1400" dirty="0"/>
                        <a:t>Reimbursable/</a:t>
                      </a:r>
                      <a:r>
                        <a:rPr lang="en-US" sz="1400" baseline="0" dirty="0"/>
                        <a:t>CHL</a:t>
                      </a:r>
                      <a:endParaRPr lang="en-US" sz="1400" dirty="0"/>
                    </a:p>
                  </a:txBody>
                  <a:tcPr/>
                </a:tc>
                <a:tc>
                  <a:txBody>
                    <a:bodyPr/>
                    <a:lstStyle/>
                    <a:p>
                      <a:r>
                        <a:rPr lang="en-US" sz="1400" dirty="0"/>
                        <a:t>TBD/monthly</a:t>
                      </a:r>
                    </a:p>
                  </a:txBody>
                  <a:tcPr/>
                </a:tc>
                <a:extLst>
                  <a:ext uri="{0D108BD9-81ED-4DB2-BD59-A6C34878D82A}">
                    <a16:rowId xmlns:a16="http://schemas.microsoft.com/office/drawing/2014/main" val="858331062"/>
                  </a:ext>
                </a:extLst>
              </a:tr>
              <a:tr h="562591">
                <a:tc>
                  <a:txBody>
                    <a:bodyPr/>
                    <a:lstStyle/>
                    <a:p>
                      <a:r>
                        <a:rPr lang="en-US" sz="1400" dirty="0" err="1"/>
                        <a:t>Ecofutures</a:t>
                      </a:r>
                      <a:r>
                        <a:rPr lang="en-US" sz="1400" dirty="0"/>
                        <a:t>/</a:t>
                      </a:r>
                      <a:r>
                        <a:rPr lang="en-US" sz="1400" dirty="0" err="1"/>
                        <a:t>EcoMod</a:t>
                      </a:r>
                      <a:endParaRPr lang="en-US" sz="1400" dirty="0"/>
                    </a:p>
                  </a:txBody>
                  <a:tcPr/>
                </a:tc>
                <a:tc>
                  <a:txBody>
                    <a:bodyPr/>
                    <a:lstStyle/>
                    <a:p>
                      <a:r>
                        <a:rPr lang="en-US" sz="1400" dirty="0"/>
                        <a:t>Civil Direct</a:t>
                      </a:r>
                    </a:p>
                  </a:txBody>
                  <a:tcPr/>
                </a:tc>
                <a:tc>
                  <a:txBody>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lang="en-US" sz="1400" dirty="0"/>
                        <a:t>Quarterly</a:t>
                      </a:r>
                      <a:r>
                        <a:rPr lang="en-US" sz="1400" baseline="0" dirty="0"/>
                        <a:t> meetings with team/sponsor</a:t>
                      </a:r>
                      <a:endParaRPr lang="en-US" sz="1400" dirty="0"/>
                    </a:p>
                    <a:p>
                      <a:endParaRPr lang="en-US" sz="1400" dirty="0"/>
                    </a:p>
                  </a:txBody>
                  <a:tcPr/>
                </a:tc>
                <a:extLst>
                  <a:ext uri="{0D108BD9-81ED-4DB2-BD59-A6C34878D82A}">
                    <a16:rowId xmlns:a16="http://schemas.microsoft.com/office/drawing/2014/main" val="2981444313"/>
                  </a:ext>
                </a:extLst>
              </a:tr>
              <a:tr h="562591">
                <a:tc>
                  <a:txBody>
                    <a:bodyPr/>
                    <a:lstStyle/>
                    <a:p>
                      <a:r>
                        <a:rPr lang="en-US" sz="1400" dirty="0"/>
                        <a:t>ACTIONS</a:t>
                      </a:r>
                    </a:p>
                  </a:txBody>
                  <a:tcPr/>
                </a:tc>
                <a:tc>
                  <a:txBody>
                    <a:bodyPr/>
                    <a:lstStyle/>
                    <a:p>
                      <a:r>
                        <a:rPr lang="en-US" sz="1400" dirty="0"/>
                        <a:t>Military Direct</a:t>
                      </a:r>
                    </a:p>
                  </a:txBody>
                  <a:tcPr/>
                </a:tc>
                <a:tc>
                  <a:txBody>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lang="en-US" sz="1400" dirty="0"/>
                        <a:t>Quarterly</a:t>
                      </a:r>
                      <a:r>
                        <a:rPr lang="en-US" sz="1400" baseline="0" dirty="0"/>
                        <a:t> meetings with team/sponsor</a:t>
                      </a:r>
                      <a:endParaRPr lang="en-US" sz="1400" dirty="0"/>
                    </a:p>
                    <a:p>
                      <a:endParaRPr lang="en-US" sz="1400" dirty="0"/>
                    </a:p>
                  </a:txBody>
                  <a:tcPr/>
                </a:tc>
                <a:extLst>
                  <a:ext uri="{0D108BD9-81ED-4DB2-BD59-A6C34878D82A}">
                    <a16:rowId xmlns:a16="http://schemas.microsoft.com/office/drawing/2014/main" val="3031841369"/>
                  </a:ext>
                </a:extLst>
              </a:tr>
            </a:tbl>
          </a:graphicData>
        </a:graphic>
      </p:graphicFrame>
      <p:sp>
        <p:nvSpPr>
          <p:cNvPr id="10" name="Rounded Rectangle 9"/>
          <p:cNvSpPr/>
          <p:nvPr/>
        </p:nvSpPr>
        <p:spPr>
          <a:xfrm>
            <a:off x="1424608" y="5865780"/>
            <a:ext cx="9418983" cy="724937"/>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defRPr/>
            </a:pPr>
            <a:r>
              <a:rPr lang="en-US" sz="1600" b="1" dirty="0">
                <a:solidFill>
                  <a:prstClr val="white"/>
                </a:solidFill>
                <a:latin typeface=" Arial"/>
              </a:rPr>
              <a:t>Many projects provide useful products to incorporate into IEBA</a:t>
            </a:r>
          </a:p>
          <a:p>
            <a:pPr algn="ctr">
              <a:defRPr/>
            </a:pPr>
            <a:r>
              <a:rPr lang="en-US" sz="1600" b="1" dirty="0">
                <a:solidFill>
                  <a:prstClr val="white"/>
                </a:solidFill>
                <a:latin typeface=" Arial"/>
              </a:rPr>
              <a:t>IEBA is the mechanisms to enhance, integrate, and field these products in a cohesive system</a:t>
            </a:r>
          </a:p>
        </p:txBody>
      </p:sp>
    </p:spTree>
    <p:extLst>
      <p:ext uri="{BB962C8B-B14F-4D97-AF65-F5344CB8AC3E}">
        <p14:creationId xmlns:p14="http://schemas.microsoft.com/office/powerpoint/2010/main" val="31950290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400" y="698716"/>
            <a:ext cx="11176000" cy="806451"/>
          </a:xfrm>
        </p:spPr>
        <p:txBody>
          <a:bodyPr/>
          <a:lstStyle/>
          <a:p>
            <a:r>
              <a:rPr lang="en-US" dirty="0"/>
              <a:t>Coordination</a:t>
            </a:r>
          </a:p>
        </p:txBody>
      </p:sp>
      <p:sp>
        <p:nvSpPr>
          <p:cNvPr id="3" name="Content Placeholder 2"/>
          <p:cNvSpPr>
            <a:spLocks noGrp="1"/>
          </p:cNvSpPr>
          <p:nvPr>
            <p:ph idx="1"/>
          </p:nvPr>
        </p:nvSpPr>
        <p:spPr/>
        <p:txBody>
          <a:bodyPr/>
          <a:lstStyle/>
          <a:p>
            <a:endParaRPr lang="en-US" sz="24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Simulation of hydrology depends on data/input/knowledge about terrain, soils, weather, vegetation, land practices, and topology of these features.  </a:t>
            </a:r>
          </a:p>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The hydrology task has overlap with every </a:t>
            </a:r>
            <a:r>
              <a:rPr lang="en-US" sz="2400">
                <a:latin typeface="Calibri" panose="020F0502020204030204" pitchFamily="34" charset="0"/>
                <a:cs typeface="Calibri" panose="020F0502020204030204" pitchFamily="34" charset="0"/>
              </a:rPr>
              <a:t>other task: </a:t>
            </a:r>
            <a:r>
              <a:rPr lang="en-US" sz="2400" dirty="0">
                <a:latin typeface="Calibri" panose="020F0502020204030204" pitchFamily="34" charset="0"/>
                <a:cs typeface="Calibri" panose="020F0502020204030204" pitchFamily="34" charset="0"/>
              </a:rPr>
              <a:t>soils, vegetation, ECW, and integration (mapping).</a:t>
            </a:r>
          </a:p>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The hydrology tasks will both use, and provide, information to overlapping tasks.</a:t>
            </a:r>
          </a:p>
          <a:p>
            <a:pPr marL="771525" lvl="1" indent="-342900"/>
            <a:r>
              <a:rPr lang="en-US" sz="2400" dirty="0">
                <a:latin typeface="Calibri" panose="020F0502020204030204" pitchFamily="34" charset="0"/>
                <a:cs typeface="Calibri" panose="020F0502020204030204" pitchFamily="34" charset="0"/>
              </a:rPr>
              <a:t>Continuous flow of information across tasks</a:t>
            </a:r>
          </a:p>
          <a:p>
            <a:pPr marL="771525" lvl="1" indent="-342900"/>
            <a:r>
              <a:rPr lang="en-US" sz="2400" dirty="0">
                <a:latin typeface="Calibri" panose="020F0502020204030204" pitchFamily="34" charset="0"/>
                <a:cs typeface="Calibri" panose="020F0502020204030204" pitchFamily="34" charset="0"/>
              </a:rPr>
              <a:t>Data sharing</a:t>
            </a:r>
          </a:p>
          <a:p>
            <a:pPr marL="771525" lvl="1" indent="-342900"/>
            <a:r>
              <a:rPr lang="en-US" sz="2400" dirty="0">
                <a:latin typeface="Calibri" panose="020F0502020204030204" pitchFamily="34" charset="0"/>
                <a:cs typeface="Calibri" panose="020F0502020204030204" pitchFamily="34" charset="0"/>
              </a:rPr>
              <a:t>Common demonstration sites</a:t>
            </a:r>
          </a:p>
          <a:p>
            <a:pPr marL="771525" lvl="1" indent="-342900"/>
            <a:r>
              <a:rPr lang="en-US" sz="2400" dirty="0">
                <a:latin typeface="Calibri" panose="020F0502020204030204" pitchFamily="34" charset="0"/>
                <a:cs typeface="Calibri" panose="020F0502020204030204" pitchFamily="34" charset="0"/>
              </a:rPr>
              <a:t>Interchange of methods/knowledge</a:t>
            </a:r>
          </a:p>
          <a:p>
            <a:pPr marL="771525" lvl="1" indent="-342900"/>
            <a:r>
              <a:rPr lang="en-US" sz="2400" dirty="0">
                <a:latin typeface="Calibri" panose="020F0502020204030204" pitchFamily="34" charset="0"/>
                <a:cs typeface="Calibri" panose="020F0502020204030204" pitchFamily="34" charset="0"/>
              </a:rPr>
              <a:t>Prevents duplication of efforts and maximizing utility of products from other tasks</a:t>
            </a:r>
          </a:p>
          <a:p>
            <a:pPr lvl="1" indent="0">
              <a:buNone/>
            </a:pPr>
            <a:endParaRPr lang="en-US" sz="2400" dirty="0">
              <a:latin typeface="Calibri" panose="020F0502020204030204" pitchFamily="34" charset="0"/>
              <a:cs typeface="Calibri" panose="020F0502020204030204" pitchFamily="34" charset="0"/>
            </a:endParaRPr>
          </a:p>
        </p:txBody>
      </p:sp>
      <p:sp>
        <p:nvSpPr>
          <p:cNvPr id="4" name="Footer Placeholder 3"/>
          <p:cNvSpPr>
            <a:spLocks noGrp="1"/>
          </p:cNvSpPr>
          <p:nvPr>
            <p:ph type="ftr" sz="quarter" idx="10"/>
          </p:nvPr>
        </p:nvSpPr>
        <p:spPr/>
        <p:txBody>
          <a:bodyPr/>
          <a:lstStyle/>
          <a:p>
            <a:pPr fontAlgn="base">
              <a:spcBef>
                <a:spcPct val="0"/>
              </a:spcBef>
              <a:spcAft>
                <a:spcPct val="0"/>
              </a:spcAft>
              <a:defRPr/>
            </a:pPr>
            <a:r>
              <a:rPr lang="en-US">
                <a:solidFill>
                  <a:prstClr val="black"/>
                </a:solidFill>
                <a:ea typeface="ＭＳ Ｐゴシック" pitchFamily="34" charset="-128"/>
              </a:rPr>
              <a:t>File Name</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14</a:t>
            </a:fld>
            <a:endParaRPr lang="en-US"/>
          </a:p>
        </p:txBody>
      </p:sp>
    </p:spTree>
    <p:extLst>
      <p:ext uri="{BB962C8B-B14F-4D97-AF65-F5344CB8AC3E}">
        <p14:creationId xmlns:p14="http://schemas.microsoft.com/office/powerpoint/2010/main" val="5829352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1524000" y="6400801"/>
            <a:ext cx="9144000"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b="1" dirty="0"/>
              <a:t>From Streamflow to Decision Support</a:t>
            </a:r>
          </a:p>
        </p:txBody>
      </p:sp>
      <p:sp>
        <p:nvSpPr>
          <p:cNvPr id="8" name="Rectangle 7"/>
          <p:cNvSpPr/>
          <p:nvPr/>
        </p:nvSpPr>
        <p:spPr>
          <a:xfrm>
            <a:off x="226965" y="1054311"/>
            <a:ext cx="11734017" cy="2389821"/>
          </a:xfrm>
          <a:prstGeom prst="rect">
            <a:avLst/>
          </a:prstGeom>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spcAft>
                <a:spcPts val="600"/>
              </a:spcAft>
              <a:buFont typeface="Arial" panose="020B0604020202020204" pitchFamily="34" charset="0"/>
              <a:buChar char="•"/>
              <a:defRPr/>
            </a:pPr>
            <a:r>
              <a:rPr lang="en-US" i="1" dirty="0">
                <a:solidFill>
                  <a:srgbClr val="000000">
                    <a:lumMod val="65000"/>
                    <a:lumOff val="35000"/>
                  </a:srgbClr>
                </a:solidFill>
                <a:latin typeface="Arial" panose="020B0604020202020204" pitchFamily="34" charset="0"/>
                <a:cs typeface="Arial" panose="020B0604020202020204" pitchFamily="34" charset="0"/>
              </a:rPr>
              <a:t>The current patchwork of hydrologic and hydraulic support results in non-authoritative and sometimes conflicting analyses originating on non-accredited networks that are too often available only after the fact. </a:t>
            </a:r>
            <a:endParaRPr lang="en-US" dirty="0">
              <a:cs typeface="Arial"/>
            </a:endParaRPr>
          </a:p>
          <a:p>
            <a:pPr marL="342900" indent="-342900">
              <a:spcAft>
                <a:spcPts val="600"/>
              </a:spcAft>
              <a:buFont typeface="Arial" panose="020B0604020202020204" pitchFamily="34" charset="0"/>
              <a:buChar char="•"/>
              <a:defRPr/>
            </a:pPr>
            <a:r>
              <a:rPr lang="en-US" i="1" dirty="0">
                <a:solidFill>
                  <a:srgbClr val="000000">
                    <a:lumMod val="65000"/>
                    <a:lumOff val="35000"/>
                  </a:srgbClr>
                </a:solidFill>
                <a:latin typeface="Arial" panose="020B0604020202020204" pitchFamily="34" charset="0"/>
                <a:cs typeface="Arial" panose="020B0604020202020204" pitchFamily="34" charset="0"/>
              </a:rPr>
              <a:t>Decision makers on secure and accredited networks need timely, authoritative, information on hydrology and hydraulics at nearly any location around the globe.</a:t>
            </a:r>
          </a:p>
          <a:p>
            <a:pPr marL="342900" indent="-342900">
              <a:spcAft>
                <a:spcPts val="600"/>
              </a:spcAft>
              <a:buFont typeface="Arial" panose="020B0604020202020204" pitchFamily="34" charset="0"/>
              <a:buChar char="•"/>
              <a:defRPr/>
            </a:pPr>
            <a:r>
              <a:rPr lang="en-US" i="1" dirty="0">
                <a:solidFill>
                  <a:srgbClr val="000000">
                    <a:lumMod val="65000"/>
                    <a:lumOff val="35000"/>
                  </a:srgbClr>
                </a:solidFill>
                <a:latin typeface="Arial" panose="020B0604020202020204" pitchFamily="34" charset="0"/>
                <a:cs typeface="Arial" panose="020B0604020202020204" pitchFamily="34" charset="0"/>
              </a:rPr>
              <a:t>The developed computing infrastructure will centralize, aggregate, automate, and report data to global hydrologic and terrain states that can feed into downstream applications (e.g., wet gap crossing analysis).</a:t>
            </a:r>
          </a:p>
          <a:p>
            <a:pPr marL="342900" indent="-342900">
              <a:lnSpc>
                <a:spcPct val="150000"/>
              </a:lnSpc>
              <a:buFont typeface="Arial" panose="020B0604020202020204" pitchFamily="34" charset="0"/>
              <a:buChar char="•"/>
              <a:defRPr/>
            </a:pPr>
            <a:endParaRPr lang="en-US" sz="2000" i="1" dirty="0">
              <a:solidFill>
                <a:srgbClr val="000000">
                  <a:lumMod val="65000"/>
                  <a:lumOff val="35000"/>
                </a:srgbClr>
              </a:solidFill>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1639149" y="322791"/>
            <a:ext cx="8534400" cy="731520"/>
          </a:xfrm>
        </p:spPr>
        <p:txBody>
          <a:bodyPr>
            <a:normAutofit/>
          </a:bodyPr>
          <a:lstStyle/>
          <a:p>
            <a:r>
              <a:rPr lang="en-US" b="1" kern="0" dirty="0">
                <a:cs typeface="Arial" panose="020B0604020202020204" pitchFamily="34" charset="0"/>
              </a:rPr>
              <a:t>Expected Outcomes, Impact &amp; Payoff</a:t>
            </a:r>
            <a:endParaRPr lang="en-US" dirty="0"/>
          </a:p>
        </p:txBody>
      </p:sp>
      <p:pic>
        <p:nvPicPr>
          <p:cNvPr id="3" name="Picture 2"/>
          <p:cNvPicPr>
            <a:picLocks noChangeAspect="1"/>
          </p:cNvPicPr>
          <p:nvPr/>
        </p:nvPicPr>
        <p:blipFill>
          <a:blip r:embed="rId3"/>
          <a:stretch>
            <a:fillRect/>
          </a:stretch>
        </p:blipFill>
        <p:spPr>
          <a:xfrm>
            <a:off x="8959391" y="4327123"/>
            <a:ext cx="2782637" cy="1943246"/>
          </a:xfrm>
          <a:prstGeom prst="rect">
            <a:avLst/>
          </a:prstGeom>
        </p:spPr>
      </p:pic>
      <p:pic>
        <p:nvPicPr>
          <p:cNvPr id="7" name="Picture 6"/>
          <p:cNvPicPr>
            <a:picLocks noChangeAspect="1"/>
          </p:cNvPicPr>
          <p:nvPr/>
        </p:nvPicPr>
        <p:blipFill>
          <a:blip r:embed="rId4"/>
          <a:stretch>
            <a:fillRect/>
          </a:stretch>
        </p:blipFill>
        <p:spPr>
          <a:xfrm>
            <a:off x="689757" y="4112977"/>
            <a:ext cx="2755631" cy="1767993"/>
          </a:xfrm>
          <a:prstGeom prst="rect">
            <a:avLst/>
          </a:prstGeom>
        </p:spPr>
      </p:pic>
      <p:pic>
        <p:nvPicPr>
          <p:cNvPr id="9" name="Picture 8"/>
          <p:cNvPicPr>
            <a:picLocks noChangeAspect="1"/>
          </p:cNvPicPr>
          <p:nvPr/>
        </p:nvPicPr>
        <p:blipFill>
          <a:blip r:embed="rId5"/>
          <a:stretch>
            <a:fillRect/>
          </a:stretch>
        </p:blipFill>
        <p:spPr>
          <a:xfrm>
            <a:off x="4576339" y="4594356"/>
            <a:ext cx="3182388" cy="1316850"/>
          </a:xfrm>
          <a:prstGeom prst="rect">
            <a:avLst/>
          </a:prstGeom>
        </p:spPr>
      </p:pic>
      <p:sp>
        <p:nvSpPr>
          <p:cNvPr id="4" name="Right Arrow 3"/>
          <p:cNvSpPr/>
          <p:nvPr/>
        </p:nvSpPr>
        <p:spPr>
          <a:xfrm>
            <a:off x="3507461" y="4948620"/>
            <a:ext cx="839449" cy="524891"/>
          </a:xfrm>
          <a:prstGeom prst="rightArrow">
            <a:avLst/>
          </a:prstGeom>
          <a:solidFill>
            <a:srgbClr val="3F4339">
              <a:alpha val="8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ight Arrow 10"/>
          <p:cNvSpPr/>
          <p:nvPr/>
        </p:nvSpPr>
        <p:spPr>
          <a:xfrm>
            <a:off x="7960719" y="4896720"/>
            <a:ext cx="839449" cy="524891"/>
          </a:xfrm>
          <a:prstGeom prst="rightArrow">
            <a:avLst/>
          </a:prstGeom>
          <a:solidFill>
            <a:srgbClr val="3F4339">
              <a:alpha val="8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TextBox 4"/>
          <p:cNvSpPr txBox="1"/>
          <p:nvPr/>
        </p:nvSpPr>
        <p:spPr>
          <a:xfrm>
            <a:off x="419919" y="3649912"/>
            <a:ext cx="3110947" cy="369332"/>
          </a:xfrm>
          <a:prstGeom prst="rect">
            <a:avLst/>
          </a:prstGeom>
          <a:noFill/>
        </p:spPr>
        <p:txBody>
          <a:bodyPr wrap="square" rtlCol="0">
            <a:spAutoFit/>
          </a:bodyPr>
          <a:lstStyle/>
          <a:p>
            <a:r>
              <a:rPr lang="en-US" dirty="0"/>
              <a:t>Input Data (raw or reduced) </a:t>
            </a:r>
          </a:p>
        </p:txBody>
      </p:sp>
      <p:sp>
        <p:nvSpPr>
          <p:cNvPr id="12" name="TextBox 11"/>
          <p:cNvSpPr txBox="1"/>
          <p:nvPr/>
        </p:nvSpPr>
        <p:spPr>
          <a:xfrm>
            <a:off x="4204253" y="3647289"/>
            <a:ext cx="4083730" cy="369332"/>
          </a:xfrm>
          <a:prstGeom prst="rect">
            <a:avLst/>
          </a:prstGeom>
          <a:noFill/>
        </p:spPr>
        <p:txBody>
          <a:bodyPr wrap="square" rtlCol="0">
            <a:spAutoFit/>
          </a:bodyPr>
          <a:lstStyle/>
          <a:p>
            <a:r>
              <a:rPr lang="en-US" dirty="0"/>
              <a:t>Analysis Tools and Hydrologic Output </a:t>
            </a:r>
          </a:p>
        </p:txBody>
      </p:sp>
      <p:sp>
        <p:nvSpPr>
          <p:cNvPr id="13" name="TextBox 12"/>
          <p:cNvSpPr txBox="1"/>
          <p:nvPr/>
        </p:nvSpPr>
        <p:spPr>
          <a:xfrm>
            <a:off x="8784817" y="3104466"/>
            <a:ext cx="3110947" cy="1200329"/>
          </a:xfrm>
          <a:prstGeom prst="rect">
            <a:avLst/>
          </a:prstGeom>
          <a:noFill/>
        </p:spPr>
        <p:txBody>
          <a:bodyPr wrap="square" rtlCol="0">
            <a:spAutoFit/>
          </a:bodyPr>
          <a:lstStyle/>
          <a:p>
            <a:r>
              <a:rPr lang="en-US" dirty="0"/>
              <a:t>Mapped Hydrologic Output for decision making or for additional analysis (i.e. </a:t>
            </a:r>
            <a:r>
              <a:rPr lang="en-US" dirty="0" err="1"/>
              <a:t>trafficability</a:t>
            </a:r>
            <a:r>
              <a:rPr lang="en-US" dirty="0"/>
              <a:t>)</a:t>
            </a:r>
          </a:p>
        </p:txBody>
      </p:sp>
    </p:spTree>
    <p:extLst>
      <p:ext uri="{BB962C8B-B14F-4D97-AF65-F5344CB8AC3E}">
        <p14:creationId xmlns:p14="http://schemas.microsoft.com/office/powerpoint/2010/main" val="164340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91282" y="491186"/>
            <a:ext cx="8515350" cy="355862"/>
          </a:xfrm>
        </p:spPr>
        <p:txBody>
          <a:bodyPr>
            <a:normAutofit/>
          </a:bodyPr>
          <a:lstStyle/>
          <a:p>
            <a:r>
              <a:rPr lang="en-US" sz="1500" dirty="0">
                <a:solidFill>
                  <a:srgbClr val="FF0000"/>
                </a:solidFill>
                <a:ea typeface="+mj-lt"/>
                <a:cs typeface="+mj-lt"/>
              </a:rPr>
              <a:t>Capability Set 27 Design Goal 5  </a:t>
            </a:r>
            <a:endParaRPr lang="en-US" dirty="0">
              <a:solidFill>
                <a:srgbClr val="FF0000"/>
              </a:solidFill>
              <a:ea typeface="+mj-lt"/>
              <a:cs typeface="+mj-lt"/>
            </a:endParaRPr>
          </a:p>
        </p:txBody>
      </p:sp>
      <p:cxnSp>
        <p:nvCxnSpPr>
          <p:cNvPr id="84" name="Straight Connector 83"/>
          <p:cNvCxnSpPr/>
          <p:nvPr/>
        </p:nvCxnSpPr>
        <p:spPr>
          <a:xfrm>
            <a:off x="5878842" y="1240547"/>
            <a:ext cx="0" cy="4732020"/>
          </a:xfrm>
          <a:prstGeom prst="line">
            <a:avLst/>
          </a:prstGeom>
          <a:noFill/>
          <a:ln w="19050" cap="flat" cmpd="sng" algn="ctr">
            <a:gradFill flip="none" rotWithShape="1">
              <a:gsLst>
                <a:gs pos="0">
                  <a:sysClr val="window" lastClr="FFFFFF"/>
                </a:gs>
                <a:gs pos="35000">
                  <a:srgbClr val="626262"/>
                </a:gs>
                <a:gs pos="65000">
                  <a:srgbClr val="626262"/>
                </a:gs>
                <a:gs pos="50000">
                  <a:srgbClr val="626262"/>
                </a:gs>
                <a:gs pos="18000">
                  <a:srgbClr val="B9BEC5"/>
                </a:gs>
                <a:gs pos="82500">
                  <a:srgbClr val="9C9FA4"/>
                </a:gs>
                <a:gs pos="100000">
                  <a:sysClr val="window" lastClr="FFFFFF">
                    <a:alpha val="11000"/>
                  </a:sysClr>
                </a:gs>
              </a:gsLst>
              <a:path path="circle">
                <a:fillToRect l="100000" t="100000"/>
              </a:path>
              <a:tileRect r="-100000" b="-100000"/>
            </a:gradFill>
            <a:prstDash val="solid"/>
            <a:miter lim="800000"/>
          </a:ln>
          <a:effectLst/>
        </p:spPr>
      </p:cxnSp>
      <p:sp>
        <p:nvSpPr>
          <p:cNvPr id="85" name="TextBox 84"/>
          <p:cNvSpPr txBox="1"/>
          <p:nvPr/>
        </p:nvSpPr>
        <p:spPr>
          <a:xfrm>
            <a:off x="7455819" y="904006"/>
            <a:ext cx="3223260" cy="577081"/>
          </a:xfrm>
          <a:prstGeom prst="rect">
            <a:avLst/>
          </a:prstGeom>
          <a:noFill/>
        </p:spPr>
        <p:txBody>
          <a:bodyPr wrap="square" rtlCol="0">
            <a:spAutoFit/>
          </a:bodyPr>
          <a:lstStyle/>
          <a:p>
            <a:pPr algn="ctr" fontAlgn="base">
              <a:spcBef>
                <a:spcPct val="0"/>
              </a:spcBef>
              <a:spcAft>
                <a:spcPct val="0"/>
              </a:spcAft>
              <a:defRPr/>
            </a:pPr>
            <a:r>
              <a:rPr lang="en-US" sz="1050" b="1">
                <a:solidFill>
                  <a:prstClr val="black"/>
                </a:solidFill>
                <a:latin typeface="Arial" panose="020B0604020202020204" pitchFamily="34" charset="0"/>
                <a:ea typeface="ＭＳ Ｐゴシック" charset="-128"/>
                <a:cs typeface="Arial" panose="020B0604020202020204" pitchFamily="34" charset="0"/>
              </a:rPr>
              <a:t>METRICS DATA</a:t>
            </a:r>
            <a:endParaRPr lang="en-US" sz="1050" b="1">
              <a:solidFill>
                <a:prstClr val="white">
                  <a:lumMod val="50000"/>
                </a:prstClr>
              </a:solidFill>
              <a:latin typeface="Arial" panose="020B0604020202020204" pitchFamily="34" charset="0"/>
              <a:ea typeface="ＭＳ Ｐゴシック" charset="-128"/>
              <a:cs typeface="Arial" panose="020B0604020202020204" pitchFamily="34" charset="0"/>
            </a:endParaRPr>
          </a:p>
          <a:p>
            <a:pPr fontAlgn="base">
              <a:spcBef>
                <a:spcPct val="0"/>
              </a:spcBef>
              <a:spcAft>
                <a:spcPct val="0"/>
              </a:spcAft>
              <a:defRPr/>
            </a:pPr>
            <a:endParaRPr lang="en-US" sz="1050" b="1">
              <a:solidFill>
                <a:prstClr val="black"/>
              </a:solidFill>
              <a:latin typeface="Arial" panose="020B0604020202020204" pitchFamily="34" charset="0"/>
              <a:ea typeface="ＭＳ Ｐゴシック" charset="-128"/>
              <a:cs typeface="Arial" panose="020B0604020202020204" pitchFamily="34" charset="0"/>
            </a:endParaRPr>
          </a:p>
          <a:p>
            <a:pPr fontAlgn="base">
              <a:spcBef>
                <a:spcPct val="0"/>
              </a:spcBef>
              <a:spcAft>
                <a:spcPct val="0"/>
              </a:spcAft>
              <a:defRPr/>
            </a:pPr>
            <a:endParaRPr lang="en-US" sz="1050" b="1">
              <a:solidFill>
                <a:prstClr val="black"/>
              </a:solidFill>
              <a:latin typeface="Arial" panose="020B0604020202020204" pitchFamily="34" charset="0"/>
              <a:ea typeface="ＭＳ Ｐゴシック" charset="-128"/>
              <a:cs typeface="Arial" panose="020B0604020202020204" pitchFamily="34" charset="0"/>
            </a:endParaRPr>
          </a:p>
        </p:txBody>
      </p:sp>
      <p:graphicFrame>
        <p:nvGraphicFramePr>
          <p:cNvPr id="86" name="Table 85"/>
          <p:cNvGraphicFramePr>
            <a:graphicFrameLocks noGrp="1"/>
          </p:cNvGraphicFramePr>
          <p:nvPr>
            <p:extLst>
              <p:ext uri="{D42A27DB-BD31-4B8C-83A1-F6EECF244321}">
                <p14:modId xmlns:p14="http://schemas.microsoft.com/office/powerpoint/2010/main" val="4049693216"/>
              </p:ext>
            </p:extLst>
          </p:nvPr>
        </p:nvGraphicFramePr>
        <p:xfrm>
          <a:off x="5970760" y="1260241"/>
          <a:ext cx="5866531" cy="1298265"/>
        </p:xfrm>
        <a:graphic>
          <a:graphicData uri="http://schemas.openxmlformats.org/drawingml/2006/table">
            <a:tbl>
              <a:tblPr firstRow="1" bandRow="1">
                <a:tableStyleId>{9D7B26C5-4107-4FEC-AEDC-1716B250A1EF}</a:tableStyleId>
              </a:tblPr>
              <a:tblGrid>
                <a:gridCol w="1909956">
                  <a:extLst>
                    <a:ext uri="{9D8B030D-6E8A-4147-A177-3AD203B41FA5}">
                      <a16:colId xmlns:a16="http://schemas.microsoft.com/office/drawing/2014/main" val="20000"/>
                    </a:ext>
                  </a:extLst>
                </a:gridCol>
                <a:gridCol w="1461765">
                  <a:extLst>
                    <a:ext uri="{9D8B030D-6E8A-4147-A177-3AD203B41FA5}">
                      <a16:colId xmlns:a16="http://schemas.microsoft.com/office/drawing/2014/main" val="20001"/>
                    </a:ext>
                  </a:extLst>
                </a:gridCol>
                <a:gridCol w="1201696">
                  <a:extLst>
                    <a:ext uri="{9D8B030D-6E8A-4147-A177-3AD203B41FA5}">
                      <a16:colId xmlns:a16="http://schemas.microsoft.com/office/drawing/2014/main" val="20002"/>
                    </a:ext>
                  </a:extLst>
                </a:gridCol>
                <a:gridCol w="1293114">
                  <a:extLst>
                    <a:ext uri="{9D8B030D-6E8A-4147-A177-3AD203B41FA5}">
                      <a16:colId xmlns:a16="http://schemas.microsoft.com/office/drawing/2014/main" val="20003"/>
                    </a:ext>
                  </a:extLst>
                </a:gridCol>
              </a:tblGrid>
              <a:tr h="297180">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sz="800" dirty="0">
                          <a:solidFill>
                            <a:schemeClr val="tx1"/>
                          </a:solidFill>
                        </a:rPr>
                        <a:t>PARAMETERS</a:t>
                      </a:r>
                      <a:endParaRPr lang="en-US" sz="800" dirty="0">
                        <a:solidFill>
                          <a:schemeClr val="tx1"/>
                        </a:solidFill>
                        <a:latin typeface="Franklin Gothic Book" panose="020B0503020102020204" pitchFamily="34" charset="0"/>
                      </a:endParaRPr>
                    </a:p>
                  </a:txBody>
                  <a:tcPr marL="68580" marR="68580" marT="34290" marB="34290"/>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sz="800" dirty="0">
                          <a:solidFill>
                            <a:schemeClr val="tx1"/>
                          </a:solidFill>
                        </a:rPr>
                        <a:t>TECHNICAL</a:t>
                      </a:r>
                      <a:r>
                        <a:rPr lang="en-US" sz="800" baseline="0" dirty="0">
                          <a:solidFill>
                            <a:schemeClr val="tx1"/>
                          </a:solidFill>
                        </a:rPr>
                        <a:t> METRICS </a:t>
                      </a:r>
                      <a:endParaRPr lang="en-US" sz="800" dirty="0">
                        <a:solidFill>
                          <a:schemeClr val="tx1"/>
                        </a:solidFill>
                        <a:latin typeface="Franklin Gothic Book" panose="020B0503020102020204" pitchFamily="34" charset="0"/>
                      </a:endParaRPr>
                    </a:p>
                  </a:txBody>
                  <a:tcPr marL="68580" marR="68580" marT="34290" marB="34290"/>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sz="800" dirty="0">
                          <a:solidFill>
                            <a:schemeClr val="tx1"/>
                          </a:solidFill>
                        </a:rPr>
                        <a:t>DEMONSTRATED</a:t>
                      </a:r>
                      <a:r>
                        <a:rPr lang="en-US" sz="800" baseline="0" dirty="0">
                          <a:solidFill>
                            <a:schemeClr val="tx1"/>
                          </a:solidFill>
                        </a:rPr>
                        <a:t> PERFORMANCE</a:t>
                      </a:r>
                      <a:endParaRPr lang="en-US" sz="800" dirty="0">
                        <a:solidFill>
                          <a:schemeClr val="tx1"/>
                        </a:solidFill>
                        <a:latin typeface="Franklin Gothic Book" panose="020B0503020102020204" pitchFamily="34" charset="0"/>
                      </a:endParaRPr>
                    </a:p>
                  </a:txBody>
                  <a:tcPr marL="68580" marR="68580" marT="34290" marB="34290"/>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sz="800" dirty="0">
                          <a:solidFill>
                            <a:schemeClr val="tx1"/>
                          </a:solidFill>
                        </a:rPr>
                        <a:t>COMMENTS</a:t>
                      </a:r>
                      <a:endParaRPr lang="en-US" sz="800" dirty="0">
                        <a:solidFill>
                          <a:schemeClr val="tx1"/>
                        </a:solidFill>
                        <a:latin typeface="Franklin Gothic Book" panose="020B0503020102020204" pitchFamily="34" charset="0"/>
                      </a:endParaRPr>
                    </a:p>
                  </a:txBody>
                  <a:tcPr marL="68580" marR="68580" marT="34290" marB="34290"/>
                </a:tc>
                <a:extLst>
                  <a:ext uri="{0D108BD9-81ED-4DB2-BD59-A6C34878D82A}">
                    <a16:rowId xmlns:a16="http://schemas.microsoft.com/office/drawing/2014/main" val="10000"/>
                  </a:ext>
                </a:extLst>
              </a:tr>
              <a:tr h="361005">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a:lnSpc>
                          <a:spcPct val="100000"/>
                        </a:lnSpc>
                        <a:spcBef>
                          <a:spcPts val="0"/>
                        </a:spcBef>
                        <a:spcAft>
                          <a:spcPts val="0"/>
                        </a:spcAft>
                        <a:buNone/>
                      </a:pPr>
                      <a:r>
                        <a:rPr lang="en-US" sz="800" dirty="0">
                          <a:solidFill>
                            <a:schemeClr val="tx1"/>
                          </a:solidFill>
                          <a:latin typeface="Franklin Gothic Book"/>
                        </a:rPr>
                        <a:t>Hydrologic—evapotranspiration-vegetation algorithm </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buNone/>
                      </a:pPr>
                      <a:r>
                        <a:rPr lang="en-US" sz="800" dirty="0">
                          <a:latin typeface="Franklin Gothic Book"/>
                        </a:rPr>
                        <a:t> Seasonal</a:t>
                      </a:r>
                      <a:r>
                        <a:rPr lang="en-US" sz="800" baseline="0" dirty="0">
                          <a:latin typeface="Franklin Gothic Book"/>
                        </a:rPr>
                        <a:t> ET simulations</a:t>
                      </a:r>
                      <a:endParaRPr lang="en-US" sz="800" dirty="0">
                        <a:latin typeface="Franklin Gothic Book"/>
                      </a:endParaRP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buNone/>
                      </a:pPr>
                      <a:r>
                        <a:rPr lang="en-US" sz="800" dirty="0">
                          <a:latin typeface="Franklin Gothic Book"/>
                        </a:rPr>
                        <a:t>FY24, Q4</a:t>
                      </a:r>
                      <a:endParaRPr lang="en-US" sz="1400" dirty="0"/>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buNone/>
                      </a:pPr>
                      <a:r>
                        <a:rPr lang="en-US" sz="800" dirty="0">
                          <a:solidFill>
                            <a:schemeClr val="tx1"/>
                          </a:solidFill>
                          <a:latin typeface="Franklin Gothic Book"/>
                        </a:rPr>
                        <a:t>MSSPIX24</a:t>
                      </a:r>
                    </a:p>
                  </a:txBody>
                  <a:tcPr marL="68580" marR="68580" marT="34290" marB="34290"/>
                </a:tc>
                <a:extLst>
                  <a:ext uri="{0D108BD9-81ED-4DB2-BD59-A6C34878D82A}">
                    <a16:rowId xmlns:a16="http://schemas.microsoft.com/office/drawing/2014/main" val="10001"/>
                  </a:ext>
                </a:extLst>
              </a:tr>
              <a:tr h="29718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rtl="0" eaLnBrk="1" fontAlgn="auto" latinLnBrk="0" hangingPunct="1">
                        <a:lnSpc>
                          <a:spcPct val="100000"/>
                        </a:lnSpc>
                        <a:spcBef>
                          <a:spcPts val="0"/>
                        </a:spcBef>
                        <a:spcAft>
                          <a:spcPts val="0"/>
                        </a:spcAft>
                        <a:buClrTx/>
                        <a:buSzTx/>
                        <a:buFontTx/>
                        <a:buNone/>
                      </a:pPr>
                      <a:r>
                        <a:rPr lang="en-US" sz="800" dirty="0">
                          <a:solidFill>
                            <a:schemeClr val="tx1"/>
                          </a:solidFill>
                          <a:latin typeface="Franklin Gothic Book"/>
                        </a:rPr>
                        <a:t>Hydrologic freeze/thaw-infiltration algorithm</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buNone/>
                      </a:pPr>
                      <a:r>
                        <a:rPr lang="en-US" sz="800" dirty="0">
                          <a:latin typeface="Franklin Gothic Book"/>
                        </a:rPr>
                        <a:t>High latitude surface runoff prediction</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800" dirty="0">
                          <a:latin typeface="Franklin Gothic Book"/>
                        </a:rPr>
                        <a:t>FY24, Q4</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endParaRPr lang="en-US" sz="800" dirty="0">
                        <a:solidFill>
                          <a:schemeClr val="tx1"/>
                        </a:solidFill>
                        <a:latin typeface="Franklin Gothic Book"/>
                      </a:endParaRPr>
                    </a:p>
                  </a:txBody>
                  <a:tcPr marL="68580" marR="68580" marT="34290" marB="34290"/>
                </a:tc>
                <a:extLst>
                  <a:ext uri="{0D108BD9-81ED-4DB2-BD59-A6C34878D82A}">
                    <a16:rowId xmlns:a16="http://schemas.microsoft.com/office/drawing/2014/main" val="10003"/>
                  </a:ext>
                </a:extLst>
              </a:tr>
              <a:tr h="29718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l">
                        <a:lnSpc>
                          <a:spcPct val="100000"/>
                        </a:lnSpc>
                        <a:spcBef>
                          <a:spcPts val="0"/>
                        </a:spcBef>
                        <a:spcAft>
                          <a:spcPts val="0"/>
                        </a:spcAft>
                        <a:buNone/>
                      </a:pPr>
                      <a:r>
                        <a:rPr lang="en-US" sz="800" b="0" i="0" u="none" strike="noStrike" noProof="0" dirty="0">
                          <a:solidFill>
                            <a:schemeClr val="tx1"/>
                          </a:solidFill>
                          <a:latin typeface="Franklin Gothic Book"/>
                        </a:rPr>
                        <a:t>Gridded hydrologic overlays in GIS platform</a:t>
                      </a:r>
                      <a:endParaRPr lang="en-US" sz="800" b="0" i="0" u="none" strike="noStrike" noProof="0" dirty="0"/>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lvl="0" algn="ctr">
                        <a:lnSpc>
                          <a:spcPct val="100000"/>
                        </a:lnSpc>
                        <a:spcBef>
                          <a:spcPts val="0"/>
                        </a:spcBef>
                        <a:spcAft>
                          <a:spcPts val="0"/>
                        </a:spcAft>
                        <a:buNone/>
                      </a:pPr>
                      <a:r>
                        <a:rPr lang="en-US" sz="800" b="0" i="0" u="none" strike="noStrike" noProof="0" dirty="0">
                          <a:latin typeface="Franklin Gothic Book"/>
                        </a:rPr>
                        <a:t>Global channel flow and soil moisture</a:t>
                      </a:r>
                      <a:endParaRPr lang="en-US" sz="800" b="0" i="0" u="none" strike="noStrike" noProof="0" dirty="0"/>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800" dirty="0">
                          <a:latin typeface="Franklin Gothic Book"/>
                        </a:rPr>
                        <a:t>FY26, Q4</a:t>
                      </a:r>
                    </a:p>
                  </a:txBody>
                  <a:tcPr marL="68580" marR="68580" marT="34290" marB="34290"/>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800" dirty="0">
                          <a:latin typeface="Franklin Gothic Book"/>
                        </a:rPr>
                        <a:t>AGE-NODE</a:t>
                      </a:r>
                    </a:p>
                  </a:txBody>
                  <a:tcPr marL="68580" marR="68580" marT="34290" marB="34290"/>
                </a:tc>
                <a:extLst>
                  <a:ext uri="{0D108BD9-81ED-4DB2-BD59-A6C34878D82A}">
                    <a16:rowId xmlns:a16="http://schemas.microsoft.com/office/drawing/2014/main" val="10004"/>
                  </a:ext>
                </a:extLst>
              </a:tr>
            </a:tbl>
          </a:graphicData>
        </a:graphic>
      </p:graphicFrame>
      <p:sp>
        <p:nvSpPr>
          <p:cNvPr id="88" name="TextBox 87"/>
          <p:cNvSpPr txBox="1"/>
          <p:nvPr/>
        </p:nvSpPr>
        <p:spPr>
          <a:xfrm>
            <a:off x="5926422" y="2582316"/>
            <a:ext cx="6019663" cy="1471685"/>
          </a:xfrm>
          <a:prstGeom prst="rect">
            <a:avLst/>
          </a:prstGeom>
          <a:noFill/>
        </p:spPr>
        <p:txBody>
          <a:bodyPr wrap="square" lIns="68580" tIns="34290" rIns="68580" bIns="34290" rtlCol="0" anchor="t">
            <a:spAutoFit/>
          </a:bodyPr>
          <a:lstStyle/>
          <a:p>
            <a:pPr fontAlgn="base">
              <a:lnSpc>
                <a:spcPct val="90000"/>
              </a:lnSpc>
              <a:spcBef>
                <a:spcPct val="0"/>
              </a:spcBef>
              <a:spcAft>
                <a:spcPts val="450"/>
              </a:spcAft>
              <a:defRPr/>
            </a:pPr>
            <a:r>
              <a:rPr lang="en-US" sz="1000" b="1" dirty="0">
                <a:solidFill>
                  <a:srgbClr val="FF0000"/>
                </a:solidFill>
                <a:ea typeface="ＭＳ Ｐゴシック"/>
                <a:cs typeface="Arial"/>
              </a:rPr>
              <a:t>Requirements:  </a:t>
            </a:r>
            <a:r>
              <a:rPr lang="en-US" sz="1000" dirty="0">
                <a:solidFill>
                  <a:prstClr val="black"/>
                </a:solidFill>
                <a:ea typeface="+mn-lt"/>
                <a:cs typeface="Arial"/>
              </a:rPr>
              <a:t>MDO TP525-3-1.3-5.d.2, Training and Doctrine CMD 525-3-1, TM No. 3-34.43  </a:t>
            </a:r>
          </a:p>
          <a:p>
            <a:pPr fontAlgn="base">
              <a:lnSpc>
                <a:spcPct val="90000"/>
              </a:lnSpc>
              <a:spcBef>
                <a:spcPct val="0"/>
              </a:spcBef>
              <a:spcAft>
                <a:spcPts val="450"/>
              </a:spcAft>
              <a:defRPr/>
            </a:pPr>
            <a:r>
              <a:rPr lang="en-US" sz="1000" dirty="0">
                <a:solidFill>
                  <a:prstClr val="black"/>
                </a:solidFill>
                <a:ea typeface="+mn-lt"/>
                <a:cs typeface="Arial"/>
              </a:rPr>
              <a:t> </a:t>
            </a:r>
            <a:r>
              <a:rPr lang="en-US" sz="1200" b="1" dirty="0">
                <a:solidFill>
                  <a:prstClr val="black"/>
                </a:solidFill>
                <a:ea typeface="ＭＳ Ｐゴシック"/>
                <a:cs typeface="Arial"/>
              </a:rPr>
              <a:t>Mid-term/Final Measures of Success: </a:t>
            </a:r>
            <a:r>
              <a:rPr lang="en-US" sz="1200" dirty="0">
                <a:solidFill>
                  <a:srgbClr val="0070C0"/>
                </a:solidFill>
                <a:ea typeface="ＭＳ Ｐゴシック"/>
                <a:cs typeface="Arial"/>
              </a:rPr>
              <a:t>D</a:t>
            </a:r>
            <a:r>
              <a:rPr lang="en-US" sz="1200" dirty="0">
                <a:solidFill>
                  <a:srgbClr val="0070C0"/>
                </a:solidFill>
                <a:ea typeface="ＭＳ Ｐゴシック" charset="-128"/>
                <a:cs typeface="Arial"/>
              </a:rPr>
              <a:t>evelopment of the data processing system and validation of the spatially explicit dynamic algorithms. Final success is a field demonstration tool (tool/data informing both the integrated intelligence module and joint partners) incorporating the ground and surface water prediction tool for identification of potential maneuver hazards.  </a:t>
            </a:r>
            <a:r>
              <a:rPr lang="en-US" sz="1200" dirty="0">
                <a:ea typeface="ＭＳ Ｐゴシック" charset="-128"/>
                <a:cs typeface="Arial"/>
              </a:rPr>
              <a:t>Updated release version of GSSHA/GIPL for cold region hydrology.</a:t>
            </a:r>
            <a:endParaRPr lang="en-US" sz="1200" dirty="0">
              <a:solidFill>
                <a:srgbClr val="0070C0"/>
              </a:solidFill>
              <a:ea typeface="ＭＳ Ｐゴシック" charset="-128"/>
              <a:cs typeface="Arial" charset="0"/>
            </a:endParaRPr>
          </a:p>
          <a:p>
            <a:pPr fontAlgn="base">
              <a:lnSpc>
                <a:spcPct val="90000"/>
              </a:lnSpc>
              <a:spcBef>
                <a:spcPct val="0"/>
              </a:spcBef>
              <a:spcAft>
                <a:spcPts val="450"/>
              </a:spcAft>
              <a:defRPr/>
            </a:pPr>
            <a:r>
              <a:rPr lang="en-US" sz="1000" b="1" dirty="0">
                <a:solidFill>
                  <a:prstClr val="black"/>
                </a:solidFill>
                <a:ea typeface="ＭＳ Ｐゴシック"/>
                <a:cs typeface="Arial"/>
              </a:rPr>
              <a:t>Transitions: </a:t>
            </a:r>
            <a:r>
              <a:rPr lang="en-US" sz="1000" dirty="0">
                <a:solidFill>
                  <a:prstClr val="black"/>
                </a:solidFill>
                <a:ea typeface="+mn-lt"/>
                <a:cs typeface="Arial"/>
              </a:rPr>
              <a:t>PEO IEW&amp;S, PM-DCGS-A </a:t>
            </a:r>
            <a:endParaRPr lang="en-US" sz="1000" dirty="0">
              <a:solidFill>
                <a:prstClr val="black"/>
              </a:solidFill>
              <a:ea typeface="ＭＳ Ｐゴシック" charset="-128"/>
            </a:endParaRPr>
          </a:p>
        </p:txBody>
      </p:sp>
      <p:sp>
        <p:nvSpPr>
          <p:cNvPr id="91" name="TextBox 90"/>
          <p:cNvSpPr txBox="1"/>
          <p:nvPr/>
        </p:nvSpPr>
        <p:spPr>
          <a:xfrm>
            <a:off x="286256" y="786703"/>
            <a:ext cx="5595639" cy="2578655"/>
          </a:xfrm>
          <a:prstGeom prst="rect">
            <a:avLst/>
          </a:prstGeom>
          <a:noFill/>
        </p:spPr>
        <p:txBody>
          <a:bodyPr wrap="square" lIns="68580" tIns="34290" rIns="68580" bIns="34290" rtlCol="0" anchor="t">
            <a:spAutoFit/>
          </a:bodyPr>
          <a:lstStyle/>
          <a:p>
            <a:pPr algn="ctr" fontAlgn="base">
              <a:lnSpc>
                <a:spcPct val="85000"/>
              </a:lnSpc>
              <a:spcBef>
                <a:spcPct val="0"/>
              </a:spcBef>
              <a:spcAft>
                <a:spcPts val="225"/>
              </a:spcAft>
              <a:defRPr/>
            </a:pPr>
            <a:r>
              <a:rPr lang="en-US" sz="1200" b="1" dirty="0">
                <a:solidFill>
                  <a:prstClr val="black"/>
                </a:solidFill>
                <a:ea typeface="ＭＳ Ｐゴシック"/>
                <a:cs typeface="Arial"/>
              </a:rPr>
              <a:t>SUMMARY </a:t>
            </a:r>
            <a:endParaRPr lang="en-US" sz="1200" b="1" dirty="0">
              <a:solidFill>
                <a:prstClr val="black"/>
              </a:solidFill>
              <a:ea typeface="ＭＳ Ｐゴシック" charset="-128"/>
              <a:cs typeface="Arial" panose="020B0604020202020204" pitchFamily="34" charset="0"/>
            </a:endParaRPr>
          </a:p>
          <a:p>
            <a:pPr fontAlgn="base">
              <a:lnSpc>
                <a:spcPct val="85000"/>
              </a:lnSpc>
              <a:spcBef>
                <a:spcPct val="0"/>
              </a:spcBef>
              <a:spcAft>
                <a:spcPts val="225"/>
              </a:spcAft>
              <a:defRPr/>
            </a:pPr>
            <a:r>
              <a:rPr lang="en-US" sz="1200" b="1" dirty="0">
                <a:solidFill>
                  <a:prstClr val="black"/>
                </a:solidFill>
                <a:ea typeface="ＭＳ Ｐゴシック"/>
                <a:cs typeface="Arial"/>
              </a:rPr>
              <a:t>Goal (what are you trying to do?/Problem trying to solve?): </a:t>
            </a:r>
            <a:endParaRPr lang="en-US" sz="1200" b="1" dirty="0">
              <a:solidFill>
                <a:prstClr val="black"/>
              </a:solidFill>
              <a:ea typeface="ＭＳ Ｐゴシック" charset="-128"/>
              <a:cs typeface="Arial" panose="020B0604020202020204" pitchFamily="34" charset="0"/>
            </a:endParaRPr>
          </a:p>
          <a:p>
            <a:pPr marL="130493" indent="-130493" fontAlgn="base">
              <a:lnSpc>
                <a:spcPct val="85000"/>
              </a:lnSpc>
              <a:spcBef>
                <a:spcPct val="0"/>
              </a:spcBef>
              <a:spcAft>
                <a:spcPts val="225"/>
              </a:spcAft>
              <a:buFont typeface="Arial" panose="020B0604020202020204" pitchFamily="34" charset="0"/>
              <a:buChar char="•"/>
              <a:defRPr/>
            </a:pPr>
            <a:r>
              <a:rPr lang="en-US" sz="1200" dirty="0">
                <a:solidFill>
                  <a:srgbClr val="0070C0"/>
                </a:solidFill>
                <a:ea typeface="+mn-lt"/>
                <a:cs typeface="Arial"/>
              </a:rPr>
              <a:t>Provide Army mission planners with predictions of soil moisture state, infiltration, runoff and water levels that better reflect the high degree of spatial and temporal variability in ground and surface water threats.</a:t>
            </a:r>
          </a:p>
          <a:p>
            <a:pPr fontAlgn="base">
              <a:lnSpc>
                <a:spcPct val="85000"/>
              </a:lnSpc>
              <a:spcBef>
                <a:spcPct val="0"/>
              </a:spcBef>
              <a:spcAft>
                <a:spcPts val="225"/>
              </a:spcAft>
              <a:defRPr/>
            </a:pPr>
            <a:r>
              <a:rPr lang="en-US" sz="1200" b="1" dirty="0">
                <a:solidFill>
                  <a:prstClr val="black"/>
                </a:solidFill>
                <a:ea typeface="ＭＳ Ｐゴシック"/>
                <a:cs typeface="Arial"/>
              </a:rPr>
              <a:t>If successful, what difference will it make? </a:t>
            </a:r>
            <a:endParaRPr lang="en-US" sz="1200" dirty="0">
              <a:solidFill>
                <a:prstClr val="black"/>
              </a:solidFill>
              <a:ea typeface="ＭＳ Ｐゴシック" charset="-128"/>
              <a:cs typeface="Arial" pitchFamily="34" charset="0"/>
            </a:endParaRPr>
          </a:p>
          <a:p>
            <a:pPr marL="130493" indent="-130493" fontAlgn="base">
              <a:lnSpc>
                <a:spcPct val="85000"/>
              </a:lnSpc>
              <a:spcBef>
                <a:spcPct val="0"/>
              </a:spcBef>
              <a:spcAft>
                <a:spcPts val="225"/>
              </a:spcAft>
              <a:buFont typeface="Arial" panose="020B0604020202020204" pitchFamily="34" charset="0"/>
              <a:buChar char="•"/>
              <a:defRPr/>
            </a:pPr>
            <a:r>
              <a:rPr lang="en-US" sz="1200" dirty="0">
                <a:solidFill>
                  <a:srgbClr val="0070C0"/>
                </a:solidFill>
                <a:ea typeface="ＭＳ Ｐゴシック"/>
                <a:cs typeface="Arial"/>
              </a:rPr>
              <a:t>More accurate and timely characterization of the hydrologic environment.</a:t>
            </a:r>
          </a:p>
          <a:p>
            <a:pPr marL="130493" indent="-130493" fontAlgn="base">
              <a:lnSpc>
                <a:spcPct val="85000"/>
              </a:lnSpc>
              <a:spcBef>
                <a:spcPct val="0"/>
              </a:spcBef>
              <a:spcAft>
                <a:spcPts val="225"/>
              </a:spcAft>
              <a:buFont typeface="Arial"/>
              <a:buChar char="•"/>
              <a:defRPr/>
            </a:pPr>
            <a:r>
              <a:rPr lang="en-US" sz="1200" dirty="0">
                <a:solidFill>
                  <a:srgbClr val="0070C0"/>
                </a:solidFill>
                <a:ea typeface="+mn-lt"/>
                <a:cs typeface="Arial"/>
              </a:rPr>
              <a:t>Improved intelligence preparation of the battlefield.  </a:t>
            </a:r>
            <a:endParaRPr lang="en-US" sz="1200" dirty="0">
              <a:solidFill>
                <a:srgbClr val="0070C0"/>
              </a:solidFill>
              <a:ea typeface="ＭＳ Ｐゴシック" charset="-128"/>
              <a:cs typeface="Arial" panose="020B0604020202020204" pitchFamily="34" charset="0"/>
            </a:endParaRPr>
          </a:p>
          <a:p>
            <a:pPr fontAlgn="base">
              <a:lnSpc>
                <a:spcPct val="85000"/>
              </a:lnSpc>
              <a:spcBef>
                <a:spcPct val="0"/>
              </a:spcBef>
              <a:spcAft>
                <a:spcPts val="225"/>
              </a:spcAft>
              <a:defRPr/>
            </a:pPr>
            <a:r>
              <a:rPr lang="en-US" sz="1200" b="1" dirty="0">
                <a:solidFill>
                  <a:prstClr val="black"/>
                </a:solidFill>
                <a:ea typeface="ＭＳ Ｐゴシック"/>
                <a:cs typeface="Arial"/>
              </a:rPr>
              <a:t>Issues/Risks: </a:t>
            </a:r>
          </a:p>
          <a:p>
            <a:pPr marL="128588" indent="-128588" fontAlgn="base">
              <a:lnSpc>
                <a:spcPct val="85000"/>
              </a:lnSpc>
              <a:spcBef>
                <a:spcPct val="0"/>
              </a:spcBef>
              <a:spcAft>
                <a:spcPts val="225"/>
              </a:spcAft>
              <a:buFont typeface="Arial"/>
              <a:buChar char="•"/>
              <a:defRPr/>
            </a:pPr>
            <a:r>
              <a:rPr lang="en-US" sz="1200" dirty="0">
                <a:solidFill>
                  <a:prstClr val="black"/>
                </a:solidFill>
                <a:ea typeface="ＭＳ Ｐゴシック"/>
                <a:cs typeface="Arial"/>
              </a:rPr>
              <a:t>Dependence on the accuracy and completeness of the satellite for population of high resolution models.</a:t>
            </a:r>
          </a:p>
          <a:p>
            <a:pPr fontAlgn="base">
              <a:lnSpc>
                <a:spcPct val="85000"/>
              </a:lnSpc>
              <a:spcBef>
                <a:spcPct val="0"/>
              </a:spcBef>
              <a:spcAft>
                <a:spcPts val="225"/>
              </a:spcAft>
              <a:defRPr/>
            </a:pPr>
            <a:r>
              <a:rPr lang="en-US" sz="1200" b="1" dirty="0">
                <a:solidFill>
                  <a:prstClr val="black"/>
                </a:solidFill>
                <a:ea typeface="ＭＳ Ｐゴシック"/>
                <a:cs typeface="Arial"/>
              </a:rPr>
              <a:t>Performers (In-house/out-house): </a:t>
            </a:r>
            <a:endParaRPr lang="en-US" sz="1200" b="1" dirty="0">
              <a:solidFill>
                <a:prstClr val="black"/>
              </a:solidFill>
              <a:ea typeface="ＭＳ Ｐゴシック" charset="-128"/>
              <a:cs typeface="Arial" panose="020B0604020202020204" pitchFamily="34" charset="0"/>
            </a:endParaRPr>
          </a:p>
          <a:p>
            <a:pPr marL="128588" indent="-128588" fontAlgn="base">
              <a:spcBef>
                <a:spcPct val="0"/>
              </a:spcBef>
              <a:spcAft>
                <a:spcPts val="225"/>
              </a:spcAft>
              <a:buFont typeface="Arial" panose="020B0604020202020204" pitchFamily="34" charset="0"/>
              <a:buChar char="•"/>
              <a:defRPr/>
            </a:pPr>
            <a:r>
              <a:rPr lang="en-US" sz="1200" dirty="0">
                <a:solidFill>
                  <a:srgbClr val="0070C0"/>
                </a:solidFill>
                <a:ea typeface="ＭＳ Ｐゴシック"/>
              </a:rPr>
              <a:t>In-house: ERDC CHL, EL, ITL, CRREL</a:t>
            </a:r>
            <a:endParaRPr lang="en-US" sz="1200" dirty="0">
              <a:solidFill>
                <a:srgbClr val="0070C0"/>
              </a:solidFill>
              <a:ea typeface="+mn-lt"/>
              <a:cs typeface="Arial"/>
            </a:endParaRPr>
          </a:p>
          <a:p>
            <a:pPr marL="85725" indent="-85725" fontAlgn="base">
              <a:spcBef>
                <a:spcPct val="0"/>
              </a:spcBef>
              <a:spcAft>
                <a:spcPts val="225"/>
              </a:spcAft>
              <a:buFont typeface="Arial" panose="020B0604020202020204" pitchFamily="34" charset="0"/>
              <a:buChar char="•"/>
              <a:defRPr/>
            </a:pPr>
            <a:r>
              <a:rPr lang="en-US" sz="1200" dirty="0">
                <a:solidFill>
                  <a:prstClr val="black"/>
                </a:solidFill>
                <a:ea typeface="ＭＳ Ｐゴシック"/>
              </a:rPr>
              <a:t> Out-house: </a:t>
            </a:r>
            <a:r>
              <a:rPr lang="en-US" sz="1200" dirty="0">
                <a:solidFill>
                  <a:prstClr val="black"/>
                </a:solidFill>
                <a:ea typeface="ＭＳ Ｐゴシック"/>
                <a:cs typeface="Arial"/>
              </a:rPr>
              <a:t>LimnoTech</a:t>
            </a:r>
            <a:endParaRPr lang="en-US" sz="1200" b="1" dirty="0">
              <a:solidFill>
                <a:prstClr val="black"/>
              </a:solidFill>
              <a:ea typeface="ＭＳ Ｐゴシック" charset="-128"/>
              <a:cs typeface="Arial" panose="020B0604020202020204" pitchFamily="34" charset="0"/>
            </a:endParaRPr>
          </a:p>
        </p:txBody>
      </p:sp>
      <p:sp>
        <p:nvSpPr>
          <p:cNvPr id="96" name="object 31"/>
          <p:cNvSpPr txBox="1"/>
          <p:nvPr/>
        </p:nvSpPr>
        <p:spPr>
          <a:xfrm>
            <a:off x="5900580" y="4251166"/>
            <a:ext cx="5936711" cy="2031325"/>
          </a:xfrm>
          <a:prstGeom prst="rect">
            <a:avLst/>
          </a:prstGeom>
        </p:spPr>
        <p:txBody>
          <a:bodyPr vert="horz" wrap="square" lIns="0" tIns="0" rIns="0" bIns="0" rtlCol="0" anchor="t">
            <a:spAutoFit/>
          </a:bodyPr>
          <a:lstStyle/>
          <a:p>
            <a:pPr fontAlgn="base">
              <a:spcBef>
                <a:spcPct val="0"/>
              </a:spcBef>
              <a:spcAft>
                <a:spcPct val="0"/>
              </a:spcAft>
              <a:tabLst>
                <a:tab pos="180022" algn="l"/>
              </a:tabLst>
            </a:pPr>
            <a:r>
              <a:rPr lang="en-US" sz="1200" b="1" spc="-4" dirty="0">
                <a:solidFill>
                  <a:prstClr val="black"/>
                </a:solidFill>
                <a:ea typeface="+mn-lt"/>
                <a:cs typeface="Arial"/>
              </a:rPr>
              <a:t>Last 6 Month Accomplishments:</a:t>
            </a:r>
            <a:endParaRPr lang="en-US" sz="1200" spc="-4" dirty="0">
              <a:solidFill>
                <a:prstClr val="black"/>
              </a:solidFill>
              <a:ea typeface="ＭＳ Ｐゴシック" charset="-128"/>
              <a:cs typeface="Arial"/>
            </a:endParaRPr>
          </a:p>
          <a:p>
            <a:pPr marL="128588" indent="-128588" defTabSz="665665" fontAlgn="base">
              <a:spcBef>
                <a:spcPct val="0"/>
              </a:spcBef>
              <a:spcAft>
                <a:spcPct val="0"/>
              </a:spcAft>
              <a:buFont typeface="Arial"/>
              <a:buChar char="•"/>
              <a:tabLst>
                <a:tab pos="174737" algn="l"/>
              </a:tabLst>
            </a:pPr>
            <a:r>
              <a:rPr lang="en-US" sz="1200" spc="-4" dirty="0">
                <a:solidFill>
                  <a:prstClr val="black"/>
                </a:solidFill>
                <a:ea typeface="+mn-lt"/>
                <a:cs typeface="Arial"/>
              </a:rPr>
              <a:t>Selecting subtask leads.</a:t>
            </a:r>
          </a:p>
          <a:p>
            <a:pPr marL="128588" indent="-128588" defTabSz="665665" fontAlgn="base">
              <a:spcBef>
                <a:spcPct val="0"/>
              </a:spcBef>
              <a:spcAft>
                <a:spcPct val="0"/>
              </a:spcAft>
              <a:buFont typeface="Arial"/>
              <a:buChar char="•"/>
              <a:tabLst>
                <a:tab pos="174737" algn="l"/>
              </a:tabLst>
            </a:pPr>
            <a:r>
              <a:rPr lang="en-US" sz="1200" spc="-4" dirty="0">
                <a:solidFill>
                  <a:prstClr val="black"/>
                </a:solidFill>
                <a:ea typeface="+mn-lt"/>
                <a:cs typeface="Arial"/>
              </a:rPr>
              <a:t>Develop task PMP.</a:t>
            </a:r>
          </a:p>
          <a:p>
            <a:pPr marL="128588" indent="-128588" defTabSz="665665" fontAlgn="base">
              <a:spcBef>
                <a:spcPct val="0"/>
              </a:spcBef>
              <a:spcAft>
                <a:spcPct val="0"/>
              </a:spcAft>
              <a:buFont typeface="Arial"/>
              <a:buChar char="•"/>
              <a:tabLst>
                <a:tab pos="174737" algn="l"/>
              </a:tabLst>
            </a:pPr>
            <a:r>
              <a:rPr lang="en-US" sz="1200" spc="-4" dirty="0">
                <a:solidFill>
                  <a:prstClr val="black"/>
                </a:solidFill>
                <a:ea typeface="+mn-lt"/>
                <a:cs typeface="Arial"/>
              </a:rPr>
              <a:t>Develop detailed spending for FY 22.</a:t>
            </a:r>
            <a:endParaRPr lang="en-US" sz="1200" dirty="0">
              <a:solidFill>
                <a:prstClr val="black"/>
              </a:solidFill>
              <a:ea typeface="+mn-lt"/>
              <a:cs typeface="Arial"/>
            </a:endParaRPr>
          </a:p>
          <a:p>
            <a:pPr defTabSz="665665" fontAlgn="base">
              <a:spcBef>
                <a:spcPct val="0"/>
              </a:spcBef>
              <a:spcAft>
                <a:spcPct val="0"/>
              </a:spcAft>
              <a:tabLst>
                <a:tab pos="174737" algn="l"/>
              </a:tabLst>
            </a:pPr>
            <a:r>
              <a:rPr lang="en-US" sz="1200" spc="-4" dirty="0">
                <a:solidFill>
                  <a:prstClr val="black"/>
                </a:solidFill>
                <a:ea typeface="+mn-lt"/>
                <a:cs typeface="Arial"/>
              </a:rPr>
              <a:t>.  </a:t>
            </a:r>
            <a:endParaRPr lang="en-US" sz="1200" spc="-4" dirty="0">
              <a:solidFill>
                <a:prstClr val="black"/>
              </a:solidFill>
              <a:ea typeface="ＭＳ Ｐゴシック" charset="-128"/>
              <a:cs typeface="Arial"/>
            </a:endParaRPr>
          </a:p>
          <a:p>
            <a:pPr defTabSz="665665" fontAlgn="base">
              <a:spcBef>
                <a:spcPct val="0"/>
              </a:spcBef>
              <a:spcAft>
                <a:spcPct val="0"/>
              </a:spcAft>
              <a:tabLst>
                <a:tab pos="174737" algn="l"/>
              </a:tabLst>
            </a:pPr>
            <a:r>
              <a:rPr lang="en-US" sz="1200" b="1" spc="-4" dirty="0">
                <a:solidFill>
                  <a:prstClr val="black"/>
                </a:solidFill>
                <a:ea typeface="+mn-lt"/>
                <a:cs typeface="Arial"/>
              </a:rPr>
              <a:t>Next 6 Month Plans:</a:t>
            </a:r>
            <a:endParaRPr lang="en-US" sz="1200" dirty="0">
              <a:solidFill>
                <a:prstClr val="black"/>
              </a:solidFill>
              <a:ea typeface="ＭＳ Ｐゴシック" charset="-128"/>
              <a:cs typeface="Arial"/>
            </a:endParaRPr>
          </a:p>
          <a:p>
            <a:pPr marL="128588" indent="-128588" defTabSz="665665" fontAlgn="base">
              <a:spcBef>
                <a:spcPct val="0"/>
              </a:spcBef>
              <a:spcAft>
                <a:spcPct val="0"/>
              </a:spcAft>
              <a:buFont typeface="Arial"/>
              <a:buChar char="•"/>
              <a:tabLst>
                <a:tab pos="174737" algn="l"/>
              </a:tabLst>
            </a:pPr>
            <a:r>
              <a:rPr lang="en-US" sz="1200" spc="-4" dirty="0">
                <a:solidFill>
                  <a:prstClr val="black"/>
                </a:solidFill>
                <a:ea typeface="+mn-lt"/>
                <a:cs typeface="Arial"/>
              </a:rPr>
              <a:t>Compilation of software and development of IT infrastructure for high intensity hydrologic modeling</a:t>
            </a:r>
          </a:p>
          <a:p>
            <a:pPr marL="128588" indent="-128588" defTabSz="665665" fontAlgn="base">
              <a:spcBef>
                <a:spcPct val="0"/>
              </a:spcBef>
              <a:spcAft>
                <a:spcPct val="0"/>
              </a:spcAft>
              <a:buFont typeface="Arial"/>
              <a:buChar char="•"/>
              <a:tabLst>
                <a:tab pos="174737" algn="l"/>
              </a:tabLst>
            </a:pPr>
            <a:r>
              <a:rPr lang="en-US" sz="1200" spc="-4" dirty="0">
                <a:solidFill>
                  <a:prstClr val="black"/>
                </a:solidFill>
                <a:ea typeface="+mn-lt"/>
                <a:cs typeface="Arial"/>
              </a:rPr>
              <a:t>Review of vegetation succession models that can be leveraged for evapotranspiration </a:t>
            </a:r>
            <a:endParaRPr lang="en-US" sz="1200" dirty="0">
              <a:solidFill>
                <a:prstClr val="black"/>
              </a:solidFill>
              <a:ea typeface="ＭＳ Ｐゴシック" charset="-128"/>
              <a:cs typeface="Arial"/>
            </a:endParaRPr>
          </a:p>
          <a:p>
            <a:pPr marL="128588" indent="-128588" defTabSz="665665" fontAlgn="base">
              <a:spcBef>
                <a:spcPct val="0"/>
              </a:spcBef>
              <a:spcAft>
                <a:spcPct val="0"/>
              </a:spcAft>
              <a:buFont typeface="Arial"/>
              <a:buChar char="•"/>
              <a:tabLst>
                <a:tab pos="174737" algn="l"/>
              </a:tabLst>
            </a:pPr>
            <a:r>
              <a:rPr lang="en-US" sz="1200" spc="-4" dirty="0">
                <a:solidFill>
                  <a:prstClr val="black"/>
                </a:solidFill>
                <a:ea typeface="ＭＳ Ｐゴシック" charset="-128"/>
                <a:cs typeface="Arial"/>
              </a:rPr>
              <a:t>Improve initial condition, boundary condition, and model parameterization for </a:t>
            </a:r>
            <a:r>
              <a:rPr lang="en-US" sz="1200" spc="-4" dirty="0">
                <a:solidFill>
                  <a:prstClr val="black"/>
                </a:solidFill>
                <a:ea typeface="+mn-lt"/>
                <a:cs typeface="Arial"/>
              </a:rPr>
              <a:t>grid based hydrologic code</a:t>
            </a:r>
            <a:endParaRPr lang="en-US" sz="1200" spc="-4" dirty="0">
              <a:solidFill>
                <a:prstClr val="black"/>
              </a:solidFill>
              <a:ea typeface="ＭＳ Ｐゴシック" charset="-128"/>
              <a:cs typeface="Arial"/>
            </a:endParaRPr>
          </a:p>
        </p:txBody>
      </p:sp>
      <p:sp>
        <p:nvSpPr>
          <p:cNvPr id="97" name="TextBox 96"/>
          <p:cNvSpPr txBox="1"/>
          <p:nvPr/>
        </p:nvSpPr>
        <p:spPr>
          <a:xfrm>
            <a:off x="7099625" y="3974167"/>
            <a:ext cx="3935648" cy="276999"/>
          </a:xfrm>
          <a:prstGeom prst="rect">
            <a:avLst/>
          </a:prstGeom>
          <a:noFill/>
        </p:spPr>
        <p:txBody>
          <a:bodyPr wrap="square" rtlCol="0">
            <a:spAutoFit/>
          </a:bodyPr>
          <a:lstStyle/>
          <a:p>
            <a:pPr marL="1131094" fontAlgn="base">
              <a:spcBef>
                <a:spcPct val="0"/>
              </a:spcBef>
              <a:spcAft>
                <a:spcPct val="0"/>
              </a:spcAft>
            </a:pPr>
            <a:r>
              <a:rPr lang="en-US" sz="1200" b="1" spc="-4" dirty="0">
                <a:solidFill>
                  <a:prstClr val="black"/>
                </a:solidFill>
                <a:latin typeface=" Arial"/>
                <a:ea typeface="ＭＳ Ｐゴシック" charset="-128"/>
                <a:cs typeface="Tahoma"/>
              </a:rPr>
              <a:t>PROGRESS</a:t>
            </a:r>
          </a:p>
        </p:txBody>
      </p:sp>
      <p:sp>
        <p:nvSpPr>
          <p:cNvPr id="3" name="TextBox 2">
            <a:extLst>
              <a:ext uri="{FF2B5EF4-FFF2-40B4-BE49-F238E27FC236}">
                <a16:creationId xmlns:a16="http://schemas.microsoft.com/office/drawing/2014/main" id="{662CDD85-7EA1-467E-8ABA-F0A4B470E034}"/>
              </a:ext>
            </a:extLst>
          </p:cNvPr>
          <p:cNvSpPr txBox="1"/>
          <p:nvPr/>
        </p:nvSpPr>
        <p:spPr>
          <a:xfrm>
            <a:off x="6134180" y="154854"/>
            <a:ext cx="5866538" cy="657872"/>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r" fontAlgn="base">
              <a:spcBef>
                <a:spcPct val="0"/>
              </a:spcBef>
              <a:spcAft>
                <a:spcPct val="0"/>
              </a:spcAft>
            </a:pPr>
            <a:r>
              <a:rPr lang="en-US" sz="1275" b="1" dirty="0">
                <a:solidFill>
                  <a:prstClr val="black"/>
                </a:solidFill>
                <a:latin typeface="Arial" charset="0"/>
                <a:ea typeface="ＭＳ Ｐゴシック" charset="-128"/>
              </a:rPr>
              <a:t>Intelligent</a:t>
            </a:r>
            <a:r>
              <a:rPr lang="en-US" sz="1275" b="1" dirty="0">
                <a:solidFill>
                  <a:prstClr val="black"/>
                </a:solidFill>
                <a:latin typeface="Arial" charset="0"/>
                <a:ea typeface="+mn-lt"/>
                <a:cs typeface="Arial"/>
              </a:rPr>
              <a:t> Environmental Battlefield Awareness:</a:t>
            </a:r>
            <a:br>
              <a:rPr lang="en-US" sz="1275" b="1" dirty="0">
                <a:solidFill>
                  <a:prstClr val="black"/>
                </a:solidFill>
                <a:latin typeface="Arial" charset="0"/>
                <a:ea typeface="+mn-lt"/>
                <a:cs typeface="Arial"/>
              </a:rPr>
            </a:br>
            <a:r>
              <a:rPr lang="en-US" sz="1275" b="1" dirty="0">
                <a:solidFill>
                  <a:prstClr val="black"/>
                </a:solidFill>
                <a:latin typeface="Arial" charset="0"/>
                <a:ea typeface="+mn-lt"/>
                <a:cs typeface="Arial"/>
              </a:rPr>
              <a:t>Task 6.2: Hydrology Mapping (FY22-24)</a:t>
            </a:r>
            <a:endParaRPr lang="en-US" sz="1275" dirty="0">
              <a:solidFill>
                <a:prstClr val="black"/>
              </a:solidFill>
              <a:latin typeface="Arial" charset="0"/>
              <a:ea typeface="+mn-lt"/>
              <a:cs typeface="Arial"/>
            </a:endParaRPr>
          </a:p>
          <a:p>
            <a:pPr algn="r" fontAlgn="base">
              <a:spcBef>
                <a:spcPct val="0"/>
              </a:spcBef>
              <a:spcAft>
                <a:spcPct val="0"/>
              </a:spcAft>
            </a:pPr>
            <a:r>
              <a:rPr lang="en-US" sz="1275" b="1" dirty="0">
                <a:solidFill>
                  <a:prstClr val="black"/>
                </a:solidFill>
                <a:latin typeface="Arial" charset="0"/>
                <a:ea typeface="+mn-lt"/>
                <a:cs typeface="Arial"/>
              </a:rPr>
              <a:t>Task 6.3 Hydrology Mapping Demonstration(FY23-26)</a:t>
            </a:r>
            <a:endParaRPr lang="en-US" sz="1275" dirty="0">
              <a:solidFill>
                <a:prstClr val="black"/>
              </a:solidFill>
              <a:latin typeface="Arial" charset="0"/>
              <a:ea typeface="ＭＳ Ｐゴシック" charset="-128"/>
              <a:cs typeface="Arial"/>
            </a:endParaRPr>
          </a:p>
        </p:txBody>
      </p:sp>
      <p:graphicFrame>
        <p:nvGraphicFramePr>
          <p:cNvPr id="7" name="Object 6"/>
          <p:cNvGraphicFramePr>
            <a:graphicFrameLocks noChangeAspect="1"/>
          </p:cNvGraphicFramePr>
          <p:nvPr>
            <p:extLst>
              <p:ext uri="{D42A27DB-BD31-4B8C-83A1-F6EECF244321}">
                <p14:modId xmlns:p14="http://schemas.microsoft.com/office/powerpoint/2010/main" val="2178927691"/>
              </p:ext>
            </p:extLst>
          </p:nvPr>
        </p:nvGraphicFramePr>
        <p:xfrm>
          <a:off x="783268" y="3375529"/>
          <a:ext cx="4411663" cy="2933700"/>
        </p:xfrm>
        <a:graphic>
          <a:graphicData uri="http://schemas.openxmlformats.org/presentationml/2006/ole">
            <mc:AlternateContent xmlns:mc="http://schemas.openxmlformats.org/markup-compatibility/2006">
              <mc:Choice xmlns:v="urn:schemas-microsoft-com:vml" Requires="v">
                <p:oleObj spid="_x0000_s2063" name="Worksheet" r:id="rId4" imgW="4412104" imgH="2933897" progId="Excel.Sheet.12">
                  <p:embed/>
                </p:oleObj>
              </mc:Choice>
              <mc:Fallback>
                <p:oleObj name="Worksheet" r:id="rId4" imgW="4412104" imgH="2933897" progId="Excel.Sheet.12">
                  <p:embed/>
                  <p:pic>
                    <p:nvPicPr>
                      <p:cNvPr id="0" name=""/>
                      <p:cNvPicPr/>
                      <p:nvPr/>
                    </p:nvPicPr>
                    <p:blipFill>
                      <a:blip r:embed="rId5"/>
                      <a:stretch>
                        <a:fillRect/>
                      </a:stretch>
                    </p:blipFill>
                    <p:spPr>
                      <a:xfrm>
                        <a:off x="783268" y="3375529"/>
                        <a:ext cx="4411663" cy="2933700"/>
                      </a:xfrm>
                      <a:prstGeom prst="rect">
                        <a:avLst/>
                      </a:prstGeom>
                    </p:spPr>
                  </p:pic>
                </p:oleObj>
              </mc:Fallback>
            </mc:AlternateContent>
          </a:graphicData>
        </a:graphic>
      </p:graphicFrame>
    </p:spTree>
    <p:extLst>
      <p:ext uri="{BB962C8B-B14F-4D97-AF65-F5344CB8AC3E}">
        <p14:creationId xmlns:p14="http://schemas.microsoft.com/office/powerpoint/2010/main" val="1828987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3541195187"/>
              </p:ext>
            </p:extLst>
          </p:nvPr>
        </p:nvGraphicFramePr>
        <p:xfrm>
          <a:off x="628096" y="1754810"/>
          <a:ext cx="11124633" cy="41498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1455313" y="6070828"/>
            <a:ext cx="8860664" cy="353749"/>
          </a:xfrm>
          <a:prstGeom prst="roundRect">
            <a:avLst/>
          </a:prstGeom>
          <a:solidFill>
            <a:schemeClr val="accent5">
              <a:lumMod val="75000"/>
            </a:schemeClr>
          </a:solidFill>
          <a:ln/>
        </p:spPr>
        <p:style>
          <a:lnRef idx="2">
            <a:schemeClr val="dk1">
              <a:shade val="50000"/>
            </a:schemeClr>
          </a:lnRef>
          <a:fillRef idx="1">
            <a:schemeClr val="dk1"/>
          </a:fillRef>
          <a:effectRef idx="0">
            <a:schemeClr val="dk1"/>
          </a:effectRef>
          <a:fontRef idx="minor">
            <a:schemeClr val="lt1"/>
          </a:fontRef>
        </p:style>
        <p:txBody>
          <a:bodyPr lIns="91440" tIns="45720" rIns="91440" bIns="45720" rtlCol="0" anchor="ctr"/>
          <a:lstStyle/>
          <a:p>
            <a:pPr algn="ctr">
              <a:defRPr/>
            </a:pPr>
            <a:r>
              <a:rPr lang="en-US" sz="1600" b="1" i="1" dirty="0">
                <a:latin typeface=" Arial"/>
              </a:rPr>
              <a:t>Decades of experience in each sub-task</a:t>
            </a:r>
            <a:endParaRPr lang="en-US" i="1" dirty="0"/>
          </a:p>
        </p:txBody>
      </p:sp>
      <p:sp>
        <p:nvSpPr>
          <p:cNvPr id="2" name="Title 1"/>
          <p:cNvSpPr>
            <a:spLocks noGrp="1"/>
          </p:cNvSpPr>
          <p:nvPr>
            <p:ph type="title"/>
          </p:nvPr>
        </p:nvSpPr>
        <p:spPr>
          <a:xfrm>
            <a:off x="2095932" y="327017"/>
            <a:ext cx="8382000" cy="806450"/>
          </a:xfrm>
          <a:solidFill>
            <a:schemeClr val="accent5">
              <a:lumMod val="75000"/>
            </a:schemeClr>
          </a:solidFill>
          <a:ln/>
        </p:spPr>
        <p:style>
          <a:lnRef idx="2">
            <a:schemeClr val="dk1">
              <a:shade val="50000"/>
            </a:schemeClr>
          </a:lnRef>
          <a:fillRef idx="1">
            <a:schemeClr val="dk1"/>
          </a:fillRef>
          <a:effectRef idx="0">
            <a:schemeClr val="dk1"/>
          </a:effectRef>
          <a:fontRef idx="minor">
            <a:schemeClr val="lt1"/>
          </a:fontRef>
        </p:style>
        <p:txBody>
          <a:bodyPr lIns="91440" tIns="45720" rIns="91440" bIns="45720" rtlCol="0" anchor="ctr">
            <a:normAutofit/>
          </a:bodyPr>
          <a:lstStyle/>
          <a:p>
            <a:pPr algn="ctr"/>
            <a:r>
              <a:rPr lang="en-US" sz="2800" b="1" dirty="0">
                <a:solidFill>
                  <a:schemeClr val="lt1"/>
                </a:solidFill>
                <a:latin typeface=" Arial"/>
                <a:ea typeface="+mn-ea"/>
                <a:cs typeface="+mn-cs"/>
              </a:rPr>
              <a:t>Overview of Team and Research Area </a:t>
            </a:r>
          </a:p>
        </p:txBody>
      </p:sp>
      <p:sp>
        <p:nvSpPr>
          <p:cNvPr id="5" name="TextBox 4"/>
          <p:cNvSpPr txBox="1"/>
          <p:nvPr/>
        </p:nvSpPr>
        <p:spPr>
          <a:xfrm>
            <a:off x="2095932" y="1216537"/>
            <a:ext cx="7579425" cy="584775"/>
          </a:xfrm>
          <a:prstGeom prst="rect">
            <a:avLst/>
          </a:prstGeom>
          <a:noFill/>
        </p:spPr>
        <p:txBody>
          <a:bodyPr wrap="square" rtlCol="0">
            <a:spAutoFit/>
          </a:bodyPr>
          <a:lstStyle/>
          <a:p>
            <a:r>
              <a:rPr lang="en-US" sz="3200" b="1" dirty="0">
                <a:solidFill>
                  <a:schemeClr val="accent1">
                    <a:lumMod val="50000"/>
                  </a:schemeClr>
                </a:solidFill>
              </a:rPr>
              <a:t>Task Manager: Chuck Downer (CHL)</a:t>
            </a:r>
          </a:p>
        </p:txBody>
      </p:sp>
    </p:spTree>
    <p:extLst>
      <p:ext uri="{BB962C8B-B14F-4D97-AF65-F5344CB8AC3E}">
        <p14:creationId xmlns:p14="http://schemas.microsoft.com/office/powerpoint/2010/main" val="3942085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327746" y="883163"/>
            <a:ext cx="11536507" cy="5517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535021" y="6361889"/>
            <a:ext cx="10875524"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defRPr/>
            </a:pPr>
            <a:r>
              <a:rPr lang="en-US" sz="1600" b="1" dirty="0">
                <a:solidFill>
                  <a:prstClr val="white"/>
                </a:solidFill>
                <a:latin typeface=" Arial"/>
              </a:rPr>
              <a:t>There is no authoritative DoD enterprise solution to assess hydrologic impacts on military operations. </a:t>
            </a:r>
          </a:p>
        </p:txBody>
      </p:sp>
      <p:sp>
        <p:nvSpPr>
          <p:cNvPr id="15" name="Rectangle 14"/>
          <p:cNvSpPr/>
          <p:nvPr/>
        </p:nvSpPr>
        <p:spPr>
          <a:xfrm>
            <a:off x="8813259" y="3518350"/>
            <a:ext cx="3151762" cy="2554545"/>
          </a:xfrm>
          <a:prstGeom prst="rect">
            <a:avLst/>
          </a:prstGeom>
          <a:solidFill>
            <a:schemeClr val="bg1">
              <a:alpha val="87000"/>
            </a:schemeClr>
          </a:solidFill>
          <a:effectLst>
            <a:softEdge rad="50800"/>
          </a:effectLst>
        </p:spPr>
        <p:txBody>
          <a:bodyPr wrap="square">
            <a:spAutoFit/>
          </a:bodyPr>
          <a:lstStyle/>
          <a:p>
            <a:r>
              <a:rPr lang="en-US" sz="1600" i="1" dirty="0">
                <a:solidFill>
                  <a:srgbClr val="000000">
                    <a:lumMod val="65000"/>
                    <a:lumOff val="35000"/>
                  </a:srgbClr>
                </a:solidFill>
                <a:latin typeface="Arial" panose="020B0604020202020204" pitchFamily="34" charset="0"/>
                <a:cs typeface="Arial" panose="020B0604020202020204" pitchFamily="34" charset="0"/>
              </a:rPr>
              <a:t>Army concerns within the hydrologic domain are currently addressed via ad hoc requests through the USACE </a:t>
            </a:r>
            <a:r>
              <a:rPr lang="en-US" sz="1600" i="1" dirty="0" err="1">
                <a:solidFill>
                  <a:srgbClr val="000000">
                    <a:lumMod val="65000"/>
                    <a:lumOff val="35000"/>
                  </a:srgbClr>
                </a:solidFill>
                <a:latin typeface="Arial" panose="020B0604020202020204" pitchFamily="34" charset="0"/>
                <a:cs typeface="Arial" panose="020B0604020202020204" pitchFamily="34" charset="0"/>
              </a:rPr>
              <a:t>Reachback</a:t>
            </a:r>
            <a:r>
              <a:rPr lang="en-US" sz="1600" i="1" dirty="0">
                <a:solidFill>
                  <a:srgbClr val="000000">
                    <a:lumMod val="65000"/>
                    <a:lumOff val="35000"/>
                  </a:srgbClr>
                </a:solidFill>
                <a:latin typeface="Arial" panose="020B0604020202020204" pitchFamily="34" charset="0"/>
                <a:cs typeface="Arial" panose="020B0604020202020204" pitchFamily="34" charset="0"/>
              </a:rPr>
              <a:t> Operations Center (UROC). This approach relies heavily on subject matter expertise and does not scale for potential large-scale conflicts with a near-peer adversary. </a:t>
            </a:r>
          </a:p>
        </p:txBody>
      </p:sp>
      <p:sp>
        <p:nvSpPr>
          <p:cNvPr id="2" name="Title 1"/>
          <p:cNvSpPr>
            <a:spLocks noGrp="1"/>
          </p:cNvSpPr>
          <p:nvPr>
            <p:ph type="title"/>
          </p:nvPr>
        </p:nvSpPr>
        <p:spPr>
          <a:xfrm>
            <a:off x="327747" y="309147"/>
            <a:ext cx="11536506" cy="806450"/>
          </a:xfrm>
        </p:spPr>
        <p:txBody>
          <a:bodyPr/>
          <a:lstStyle/>
          <a:p>
            <a:pPr algn="ctr"/>
            <a:r>
              <a:rPr lang="en-US" b="1" kern="0" dirty="0">
                <a:cs typeface="Arial" panose="020B0604020202020204" pitchFamily="34" charset="0"/>
              </a:rPr>
              <a:t>Current State of the Art: Hydrologic Support Occurs via </a:t>
            </a:r>
            <a:r>
              <a:rPr lang="en-US" b="1" kern="0" dirty="0" err="1">
                <a:cs typeface="Arial" panose="020B0604020202020204" pitchFamily="34" charset="0"/>
              </a:rPr>
              <a:t>Reachback</a:t>
            </a:r>
            <a:endParaRPr lang="en-US" dirty="0"/>
          </a:p>
        </p:txBody>
      </p:sp>
      <p:sp>
        <p:nvSpPr>
          <p:cNvPr id="7" name="Rectangle 6"/>
          <p:cNvSpPr/>
          <p:nvPr/>
        </p:nvSpPr>
        <p:spPr>
          <a:xfrm>
            <a:off x="444229" y="1357541"/>
            <a:ext cx="3320375" cy="1815882"/>
          </a:xfrm>
          <a:prstGeom prst="rect">
            <a:avLst/>
          </a:prstGeom>
          <a:solidFill>
            <a:schemeClr val="bg1">
              <a:alpha val="87000"/>
            </a:schemeClr>
          </a:solidFill>
          <a:effectLst>
            <a:softEdge rad="50800"/>
          </a:effec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sz="1600" i="1" dirty="0">
                <a:solidFill>
                  <a:srgbClr val="000000">
                    <a:lumMod val="65000"/>
                    <a:lumOff val="35000"/>
                  </a:srgbClr>
                </a:solidFill>
                <a:latin typeface="Arial" panose="020B0604020202020204" pitchFamily="34" charset="0"/>
                <a:cs typeface="Arial" panose="020B0604020202020204" pitchFamily="34" charset="0"/>
              </a:rPr>
              <a:t>DoD Joint Capability Areas require hydrologic information in order to effectively accomplish their mission.  E.g. battlespace awareness; risk mitigation; logistical support; and partnership building</a:t>
            </a:r>
          </a:p>
        </p:txBody>
      </p:sp>
    </p:spTree>
    <p:extLst>
      <p:ext uri="{BB962C8B-B14F-4D97-AF65-F5344CB8AC3E}">
        <p14:creationId xmlns:p14="http://schemas.microsoft.com/office/powerpoint/2010/main" val="4023858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1524000" y="6361889"/>
            <a:ext cx="9144000"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defRPr/>
            </a:pPr>
            <a:r>
              <a:rPr lang="en-US" sz="1600" b="1" dirty="0">
                <a:solidFill>
                  <a:prstClr val="white"/>
                </a:solidFill>
                <a:latin typeface=" Arial"/>
              </a:rPr>
              <a:t>Key Takeaway</a:t>
            </a:r>
          </a:p>
        </p:txBody>
      </p:sp>
      <p:sp>
        <p:nvSpPr>
          <p:cNvPr id="8" name="Rectangle 7"/>
          <p:cNvSpPr/>
          <p:nvPr/>
        </p:nvSpPr>
        <p:spPr>
          <a:xfrm>
            <a:off x="292662" y="1212896"/>
            <a:ext cx="7742384" cy="5170646"/>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defRPr/>
            </a:pPr>
            <a:r>
              <a:rPr lang="en-US" sz="2000" i="1" dirty="0">
                <a:solidFill>
                  <a:srgbClr val="000000">
                    <a:lumMod val="65000"/>
                    <a:lumOff val="35000"/>
                  </a:srgbClr>
                </a:solidFill>
                <a:latin typeface="Arial" panose="020B0604020202020204" pitchFamily="34" charset="0"/>
                <a:cs typeface="Arial" panose="020B0604020202020204" pitchFamily="34" charset="0"/>
              </a:rPr>
              <a:t>Reconstruct historical streamflow and soil moisture states in a manner that is spatially continuous using state-of-the-art climate reanalysis datasets.</a:t>
            </a:r>
          </a:p>
          <a:p>
            <a:pPr marL="342900" indent="-342900">
              <a:lnSpc>
                <a:spcPct val="150000"/>
              </a:lnSpc>
              <a:buFont typeface="Arial" panose="020B0604020202020204" pitchFamily="34" charset="0"/>
              <a:buChar char="•"/>
              <a:defRPr/>
            </a:pPr>
            <a:r>
              <a:rPr lang="en-US" sz="2000" i="1" dirty="0">
                <a:solidFill>
                  <a:srgbClr val="000000">
                    <a:lumMod val="65000"/>
                    <a:lumOff val="35000"/>
                  </a:srgbClr>
                </a:solidFill>
                <a:latin typeface="Arial" panose="020B0604020202020204" pitchFamily="34" charset="0"/>
                <a:cs typeface="Arial" panose="020B0604020202020204" pitchFamily="34" charset="0"/>
              </a:rPr>
              <a:t>Characterize seasonal variation, severity and likelihood of impactful events as this relates to estimates of flow velocity, depth, top width, and relative soil moisture and soil strength.</a:t>
            </a:r>
          </a:p>
          <a:p>
            <a:pPr marL="342900" indent="-342900">
              <a:lnSpc>
                <a:spcPct val="150000"/>
              </a:lnSpc>
              <a:buFont typeface="Arial" panose="020B0604020202020204" pitchFamily="34" charset="0"/>
              <a:buChar char="•"/>
              <a:defRPr/>
            </a:pPr>
            <a:r>
              <a:rPr lang="en-US" sz="2000" i="1" dirty="0">
                <a:solidFill>
                  <a:srgbClr val="000000">
                    <a:lumMod val="65000"/>
                    <a:lumOff val="35000"/>
                  </a:srgbClr>
                </a:solidFill>
                <a:latin typeface="Arial" panose="020B0604020202020204" pitchFamily="34" charset="0"/>
                <a:cs typeface="Arial" panose="020B0604020202020204" pitchFamily="34" charset="0"/>
              </a:rPr>
              <a:t>Develop a data model that expresses time-dependent variables with reduced order models (e.g. polynomial expressions) for operating in disconnected environment. </a:t>
            </a:r>
          </a:p>
          <a:p>
            <a:pPr marL="342900" indent="-342900">
              <a:lnSpc>
                <a:spcPct val="150000"/>
              </a:lnSpc>
              <a:buFont typeface="Arial" panose="020B0604020202020204" pitchFamily="34" charset="0"/>
              <a:buChar char="•"/>
              <a:defRPr/>
            </a:pPr>
            <a:r>
              <a:rPr lang="en-US" sz="2000" i="1" dirty="0">
                <a:solidFill>
                  <a:srgbClr val="000000">
                    <a:lumMod val="65000"/>
                    <a:lumOff val="35000"/>
                  </a:srgbClr>
                </a:solidFill>
                <a:latin typeface="Arial" panose="020B0604020202020204" pitchFamily="34" charset="0"/>
                <a:cs typeface="Arial" panose="020B0604020202020204" pitchFamily="34" charset="0"/>
              </a:rPr>
              <a:t>Targeting deployment on the Next Generation Geospatial Work Station and other data services and web applications</a:t>
            </a:r>
          </a:p>
        </p:txBody>
      </p:sp>
      <p:sp>
        <p:nvSpPr>
          <p:cNvPr id="2" name="Title 1"/>
          <p:cNvSpPr>
            <a:spLocks noGrp="1"/>
          </p:cNvSpPr>
          <p:nvPr>
            <p:ph type="title"/>
          </p:nvPr>
        </p:nvSpPr>
        <p:spPr>
          <a:xfrm>
            <a:off x="428018" y="466228"/>
            <a:ext cx="7607030" cy="806450"/>
          </a:xfrm>
        </p:spPr>
        <p:txBody>
          <a:bodyPr/>
          <a:lstStyle/>
          <a:p>
            <a:r>
              <a:rPr lang="en-US" b="1" kern="0" dirty="0">
                <a:cs typeface="Arial" panose="020B0604020202020204" pitchFamily="34" charset="0"/>
              </a:rPr>
              <a:t>Global Hydrologic Awareness with Local Precision</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8394" y="260015"/>
            <a:ext cx="3875500" cy="5925315"/>
          </a:xfrm>
          <a:prstGeom prst="rect">
            <a:avLst/>
          </a:prstGeom>
        </p:spPr>
      </p:pic>
    </p:spTree>
    <p:extLst>
      <p:ext uri="{BB962C8B-B14F-4D97-AF65-F5344CB8AC3E}">
        <p14:creationId xmlns:p14="http://schemas.microsoft.com/office/powerpoint/2010/main" val="3094053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8"/>
          <p:cNvSpPr txBox="1">
            <a:spLocks/>
          </p:cNvSpPr>
          <p:nvPr/>
        </p:nvSpPr>
        <p:spPr>
          <a:xfrm>
            <a:off x="9178345" y="6590717"/>
            <a:ext cx="2344730" cy="184666"/>
          </a:xfrm>
          <a:prstGeom prst="rect">
            <a:avLst/>
          </a:prstGeom>
        </p:spPr>
        <p:txBody>
          <a:bodyPr lIns="0" tIns="0" rIns="0" bIns="0">
            <a:spAutoFit/>
          </a:bodyPr>
          <a:lstStyle>
            <a:lvl1pPr marL="0" indent="0" algn="l" defTabSz="685122" rtl="0" eaLnBrk="1" fontAlgn="base" hangingPunct="1">
              <a:spcBef>
                <a:spcPct val="0"/>
              </a:spcBef>
              <a:spcAft>
                <a:spcPct val="0"/>
              </a:spcAft>
              <a:buClr>
                <a:schemeClr val="tx2"/>
              </a:buClr>
              <a:buSzPct val="100000"/>
              <a:defRPr lang="x-none" sz="2000" b="1" baseline="0">
                <a:solidFill>
                  <a:schemeClr val="accent5"/>
                </a:solidFill>
                <a:latin typeface="Arial Narrow" panose="020B0606020202030204" pitchFamily="34" charset="0"/>
                <a:ea typeface="+mn-ea"/>
                <a:cs typeface="+mn-cs"/>
              </a:defRPr>
            </a:lvl1pPr>
            <a:lvl2pPr marL="148200" indent="-146986" algn="l" defTabSz="685122" rtl="0" eaLnBrk="1" fontAlgn="base" hangingPunct="1">
              <a:spcBef>
                <a:spcPct val="0"/>
              </a:spcBef>
              <a:spcAft>
                <a:spcPct val="0"/>
              </a:spcAft>
              <a:buClr>
                <a:schemeClr val="tx2"/>
              </a:buClr>
              <a:buSzPct val="125000"/>
              <a:buFont typeface="Arial" charset="0"/>
              <a:buChar char="▪"/>
              <a:defRPr lang="x-none" sz="1071" baseline="0">
                <a:solidFill>
                  <a:schemeClr val="tx1"/>
                </a:solidFill>
                <a:latin typeface="+mn-lt"/>
              </a:defRPr>
            </a:lvl2pPr>
            <a:lvl3pPr marL="349849" indent="-200435"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3pPr>
            <a:lvl4pPr marL="470111" indent="-119046" algn="l" defTabSz="685122" rtl="0" eaLnBrk="1" fontAlgn="base" hangingPunct="1">
              <a:spcBef>
                <a:spcPct val="0"/>
              </a:spcBef>
              <a:spcAft>
                <a:spcPct val="0"/>
              </a:spcAft>
              <a:buClr>
                <a:schemeClr val="tx2"/>
              </a:buClr>
              <a:buSzPct val="120000"/>
              <a:buFont typeface="Arial" charset="0"/>
              <a:buChar char="▫"/>
              <a:defRPr lang="x-none" sz="1071" baseline="0">
                <a:solidFill>
                  <a:schemeClr val="tx1"/>
                </a:solidFill>
                <a:latin typeface="+mn-lt"/>
              </a:defRPr>
            </a:lvl4pPr>
            <a:lvl5pPr marL="573753" indent="-99610" algn="l" defTabSz="685122" rtl="0" eaLnBrk="1" fontAlgn="base" hangingPunct="1">
              <a:spcBef>
                <a:spcPct val="0"/>
              </a:spcBef>
              <a:spcAft>
                <a:spcPct val="0"/>
              </a:spcAft>
              <a:buClr>
                <a:schemeClr val="tx2"/>
              </a:buClr>
              <a:buSzPct val="89000"/>
              <a:buFont typeface="Arial" charset="0"/>
              <a:buChar char="-"/>
              <a:defRPr lang="x-none" sz="1071" baseline="0">
                <a:solidFill>
                  <a:schemeClr val="tx1"/>
                </a:solidFill>
                <a:latin typeface="+mn-lt"/>
              </a:defRPr>
            </a:lvl5pPr>
            <a:lvl6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6pPr>
            <a:lvl7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7pPr>
            <a:lvl8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8pPr>
            <a:lvl9pPr marL="573753" indent="-99610" algn="l" defTabSz="685122" rtl="0" eaLnBrk="1" fontAlgn="base" hangingPunct="1">
              <a:spcBef>
                <a:spcPct val="0"/>
              </a:spcBef>
              <a:spcAft>
                <a:spcPct val="0"/>
              </a:spcAft>
              <a:buClr>
                <a:schemeClr val="tx2"/>
              </a:buClr>
              <a:buSzPct val="89000"/>
              <a:buFont typeface="Arial" charset="0"/>
              <a:buChar char="-"/>
              <a:defRPr lang="x-none" sz="1224" baseline="0">
                <a:solidFill>
                  <a:schemeClr val="tx1"/>
                </a:solidFill>
                <a:latin typeface="+mn-lt"/>
              </a:defRPr>
            </a:lvl9pPr>
          </a:lstStyle>
          <a:p>
            <a:pPr>
              <a:buClr>
                <a:srgbClr val="626262"/>
              </a:buClr>
              <a:defRPr/>
            </a:pPr>
            <a:r>
              <a:rPr lang="en-US" sz="1200" i="1" kern="0" dirty="0">
                <a:solidFill>
                  <a:srgbClr val="BFBFBF">
                    <a:lumMod val="75000"/>
                  </a:srgbClr>
                </a:solidFill>
              </a:rPr>
              <a:t>FORGE THE FUTURE</a:t>
            </a:r>
          </a:p>
        </p:txBody>
      </p:sp>
      <p:sp>
        <p:nvSpPr>
          <p:cNvPr id="10" name="Rounded Rectangle 9"/>
          <p:cNvSpPr/>
          <p:nvPr/>
        </p:nvSpPr>
        <p:spPr>
          <a:xfrm>
            <a:off x="1524000" y="6361889"/>
            <a:ext cx="9144000" cy="353749"/>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defRPr/>
            </a:pPr>
            <a:r>
              <a:rPr lang="en-US" sz="1600" b="1" dirty="0">
                <a:solidFill>
                  <a:prstClr val="white"/>
                </a:solidFill>
                <a:latin typeface=" Arial"/>
              </a:rPr>
              <a:t>Building an authoritative base layer of hydrologic and hydraulic seasonality</a:t>
            </a:r>
          </a:p>
        </p:txBody>
      </p:sp>
      <p:sp>
        <p:nvSpPr>
          <p:cNvPr id="9" name="Title 1"/>
          <p:cNvSpPr>
            <a:spLocks noGrp="1"/>
          </p:cNvSpPr>
          <p:nvPr>
            <p:ph type="title"/>
          </p:nvPr>
        </p:nvSpPr>
        <p:spPr>
          <a:xfrm>
            <a:off x="157912" y="321947"/>
            <a:ext cx="10364511" cy="547098"/>
          </a:xfrm>
        </p:spPr>
        <p:txBody>
          <a:bodyPr/>
          <a:lstStyle/>
          <a:p>
            <a:r>
              <a:rPr lang="en-US" kern="0" dirty="0"/>
              <a:t>FY22 Overview</a:t>
            </a:r>
            <a:endParaRPr lang="en-US" dirty="0"/>
          </a:p>
        </p:txBody>
      </p:sp>
      <p:pic>
        <p:nvPicPr>
          <p:cNvPr id="11" name="Picture 10"/>
          <p:cNvPicPr/>
          <p:nvPr/>
        </p:nvPicPr>
        <p:blipFill rotWithShape="1">
          <a:blip r:embed="rId3"/>
          <a:srcRect r="38165" b="6553"/>
          <a:stretch/>
        </p:blipFill>
        <p:spPr bwMode="auto">
          <a:xfrm>
            <a:off x="383810" y="4572355"/>
            <a:ext cx="6368415" cy="500380"/>
          </a:xfrm>
          <a:prstGeom prst="rect">
            <a:avLst/>
          </a:prstGeom>
          <a:ln>
            <a:noFill/>
          </a:ln>
          <a:extLst>
            <a:ext uri="{53640926-AAD7-44D8-BBD7-CCE9431645EC}">
              <a14:shadowObscured xmlns:a14="http://schemas.microsoft.com/office/drawing/2010/main"/>
            </a:ext>
          </a:extLst>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7855" y="767108"/>
            <a:ext cx="5268072" cy="3457295"/>
          </a:xfrm>
          <a:prstGeom prst="rect">
            <a:avLst/>
          </a:prstGeom>
        </p:spPr>
      </p:pic>
      <p:graphicFrame>
        <p:nvGraphicFramePr>
          <p:cNvPr id="13" name="Table 12"/>
          <p:cNvGraphicFramePr>
            <a:graphicFrameLocks noGrp="1"/>
          </p:cNvGraphicFramePr>
          <p:nvPr>
            <p:extLst>
              <p:ext uri="{D42A27DB-BD31-4B8C-83A1-F6EECF244321}">
                <p14:modId xmlns:p14="http://schemas.microsoft.com/office/powerpoint/2010/main" val="4081376457"/>
              </p:ext>
            </p:extLst>
          </p:nvPr>
        </p:nvGraphicFramePr>
        <p:xfrm>
          <a:off x="6266923" y="1424034"/>
          <a:ext cx="5760872" cy="1804999"/>
        </p:xfrm>
        <a:graphic>
          <a:graphicData uri="http://schemas.openxmlformats.org/drawingml/2006/table">
            <a:tbl>
              <a:tblPr firstRow="1" bandRow="1">
                <a:tableStyleId>{5C22544A-7EE6-4342-B048-85BDC9FD1C3A}</a:tableStyleId>
              </a:tblPr>
              <a:tblGrid>
                <a:gridCol w="2880436">
                  <a:extLst>
                    <a:ext uri="{9D8B030D-6E8A-4147-A177-3AD203B41FA5}">
                      <a16:colId xmlns:a16="http://schemas.microsoft.com/office/drawing/2014/main" val="730016707"/>
                    </a:ext>
                  </a:extLst>
                </a:gridCol>
                <a:gridCol w="2880436">
                  <a:extLst>
                    <a:ext uri="{9D8B030D-6E8A-4147-A177-3AD203B41FA5}">
                      <a16:colId xmlns:a16="http://schemas.microsoft.com/office/drawing/2014/main" val="3565503458"/>
                    </a:ext>
                  </a:extLst>
                </a:gridCol>
              </a:tblGrid>
              <a:tr h="0">
                <a:tc>
                  <a:txBody>
                    <a:bodyPr/>
                    <a:lstStyle/>
                    <a:p>
                      <a:r>
                        <a:rPr lang="en-US" dirty="0"/>
                        <a:t>Fraction of Peak</a:t>
                      </a:r>
                      <a:r>
                        <a:rPr lang="en-US" baseline="0" dirty="0"/>
                        <a:t> Discharge</a:t>
                      </a:r>
                      <a:endParaRPr lang="en-US" dirty="0"/>
                    </a:p>
                  </a:txBody>
                  <a:tcPr/>
                </a:tc>
                <a:tc>
                  <a:txBody>
                    <a:bodyPr/>
                    <a:lstStyle/>
                    <a:p>
                      <a:r>
                        <a:rPr lang="en-US" dirty="0"/>
                        <a:t>Q (</a:t>
                      </a:r>
                      <a:r>
                        <a:rPr lang="en-US" dirty="0" err="1"/>
                        <a:t>cms</a:t>
                      </a:r>
                      <a:r>
                        <a:rPr lang="en-US" dirty="0"/>
                        <a:t>)</a:t>
                      </a:r>
                    </a:p>
                  </a:txBody>
                  <a:tcPr/>
                </a:tc>
                <a:extLst>
                  <a:ext uri="{0D108BD9-81ED-4DB2-BD59-A6C34878D82A}">
                    <a16:rowId xmlns:a16="http://schemas.microsoft.com/office/drawing/2014/main" val="4188613804"/>
                  </a:ext>
                </a:extLst>
              </a:tr>
              <a:tr h="311838">
                <a:tc>
                  <a:txBody>
                    <a:bodyPr/>
                    <a:lstStyle/>
                    <a:p>
                      <a:r>
                        <a:rPr lang="en-US" dirty="0"/>
                        <a:t>1/15</a:t>
                      </a:r>
                    </a:p>
                  </a:txBody>
                  <a:tcPr/>
                </a:tc>
                <a:tc>
                  <a:txBody>
                    <a:bodyPr/>
                    <a:lstStyle/>
                    <a:p>
                      <a:r>
                        <a:rPr lang="en-US" dirty="0"/>
                        <a:t>2.15</a:t>
                      </a:r>
                    </a:p>
                  </a:txBody>
                  <a:tcPr/>
                </a:tc>
                <a:extLst>
                  <a:ext uri="{0D108BD9-81ED-4DB2-BD59-A6C34878D82A}">
                    <a16:rowId xmlns:a16="http://schemas.microsoft.com/office/drawing/2014/main" val="2417557875"/>
                  </a:ext>
                </a:extLst>
              </a:tr>
              <a:tr h="311838">
                <a:tc>
                  <a:txBody>
                    <a:bodyPr/>
                    <a:lstStyle/>
                    <a:p>
                      <a:r>
                        <a:rPr lang="en-US" dirty="0"/>
                        <a:t>2/15</a:t>
                      </a:r>
                    </a:p>
                  </a:txBody>
                  <a:tcPr/>
                </a:tc>
                <a:tc>
                  <a:txBody>
                    <a:bodyPr/>
                    <a:lstStyle/>
                    <a:p>
                      <a:r>
                        <a:rPr lang="en-US" dirty="0"/>
                        <a:t>4.29</a:t>
                      </a:r>
                    </a:p>
                  </a:txBody>
                  <a:tcPr/>
                </a:tc>
                <a:extLst>
                  <a:ext uri="{0D108BD9-81ED-4DB2-BD59-A6C34878D82A}">
                    <a16:rowId xmlns:a16="http://schemas.microsoft.com/office/drawing/2014/main" val="558699899"/>
                  </a:ext>
                </a:extLst>
              </a:tr>
              <a:tr h="311838">
                <a:tc>
                  <a:txBody>
                    <a:bodyPr/>
                    <a:lstStyle/>
                    <a:p>
                      <a:r>
                        <a:rPr lang="en-US" dirty="0"/>
                        <a:t>3/15</a:t>
                      </a:r>
                    </a:p>
                  </a:txBody>
                  <a:tcPr/>
                </a:tc>
                <a:tc>
                  <a:txBody>
                    <a:bodyPr/>
                    <a:lstStyle/>
                    <a:p>
                      <a:r>
                        <a:rPr lang="en-US" dirty="0"/>
                        <a:t>6.44</a:t>
                      </a:r>
                    </a:p>
                  </a:txBody>
                  <a:tcPr/>
                </a:tc>
                <a:extLst>
                  <a:ext uri="{0D108BD9-81ED-4DB2-BD59-A6C34878D82A}">
                    <a16:rowId xmlns:a16="http://schemas.microsoft.com/office/drawing/2014/main" val="2653001686"/>
                  </a:ext>
                </a:extLst>
              </a:tr>
              <a:tr h="311838">
                <a:tc>
                  <a:txBody>
                    <a:bodyPr/>
                    <a:lstStyle/>
                    <a:p>
                      <a:r>
                        <a:rPr lang="en-US" dirty="0"/>
                        <a:t>…</a:t>
                      </a:r>
                    </a:p>
                  </a:txBody>
                  <a:tcPr/>
                </a:tc>
                <a:tc>
                  <a:txBody>
                    <a:bodyPr/>
                    <a:lstStyle/>
                    <a:p>
                      <a:endParaRPr lang="en-US" dirty="0"/>
                    </a:p>
                  </a:txBody>
                  <a:tcPr/>
                </a:tc>
                <a:extLst>
                  <a:ext uri="{0D108BD9-81ED-4DB2-BD59-A6C34878D82A}">
                    <a16:rowId xmlns:a16="http://schemas.microsoft.com/office/drawing/2014/main" val="4168056566"/>
                  </a:ext>
                </a:extLst>
              </a:tr>
              <a:tr h="311838">
                <a:tc>
                  <a:txBody>
                    <a:bodyPr/>
                    <a:lstStyle/>
                    <a:p>
                      <a:r>
                        <a:rPr lang="en-US" dirty="0"/>
                        <a:t>15/15</a:t>
                      </a:r>
                    </a:p>
                  </a:txBody>
                  <a:tcPr/>
                </a:tc>
                <a:tc>
                  <a:txBody>
                    <a:bodyPr/>
                    <a:lstStyle/>
                    <a:p>
                      <a:r>
                        <a:rPr lang="en-US" dirty="0"/>
                        <a:t>32.2</a:t>
                      </a:r>
                    </a:p>
                  </a:txBody>
                  <a:tcPr/>
                </a:tc>
                <a:extLst>
                  <a:ext uri="{0D108BD9-81ED-4DB2-BD59-A6C34878D82A}">
                    <a16:rowId xmlns:a16="http://schemas.microsoft.com/office/drawing/2014/main" val="2507856966"/>
                  </a:ext>
                </a:extLst>
              </a:tr>
            </a:tbl>
          </a:graphicData>
        </a:graphic>
      </p:graphicFrame>
      <p:sp>
        <p:nvSpPr>
          <p:cNvPr id="15" name="Rectangle 14"/>
          <p:cNvSpPr/>
          <p:nvPr/>
        </p:nvSpPr>
        <p:spPr>
          <a:xfrm>
            <a:off x="383810" y="5181131"/>
            <a:ext cx="6096000" cy="738664"/>
          </a:xfrm>
          <a:prstGeom prst="rect">
            <a:avLst/>
          </a:prstGeom>
        </p:spPr>
        <p:txBody>
          <a:bodyPr>
            <a:spAutoFit/>
          </a:bodyPr>
          <a:lstStyle/>
          <a:p>
            <a:pPr algn="ctr"/>
            <a:r>
              <a:rPr lang="en-US" sz="1400" dirty="0"/>
              <a:t>Database Containing Discharge (Q), Velocity (V), Top Width (T), and Water Surface Elevation (WSE) that can be used to characterize seasonal variation.</a:t>
            </a:r>
          </a:p>
        </p:txBody>
      </p:sp>
      <p:sp>
        <p:nvSpPr>
          <p:cNvPr id="16" name="Rectangle 15"/>
          <p:cNvSpPr/>
          <p:nvPr/>
        </p:nvSpPr>
        <p:spPr>
          <a:xfrm>
            <a:off x="6041320" y="1005756"/>
            <a:ext cx="6096000" cy="307777"/>
          </a:xfrm>
          <a:prstGeom prst="rect">
            <a:avLst/>
          </a:prstGeom>
        </p:spPr>
        <p:txBody>
          <a:bodyPr>
            <a:spAutoFit/>
          </a:bodyPr>
          <a:lstStyle/>
          <a:p>
            <a:pPr algn="ctr"/>
            <a:r>
              <a:rPr lang="en-US" sz="1400" dirty="0"/>
              <a:t>Streamflow Distribution</a:t>
            </a:r>
          </a:p>
        </p:txBody>
      </p:sp>
      <p:sp>
        <p:nvSpPr>
          <p:cNvPr id="17" name="Right Arrow 16"/>
          <p:cNvSpPr/>
          <p:nvPr/>
        </p:nvSpPr>
        <p:spPr>
          <a:xfrm>
            <a:off x="5264624" y="2467811"/>
            <a:ext cx="776696" cy="316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p:cNvSpPr/>
          <p:nvPr/>
        </p:nvSpPr>
        <p:spPr>
          <a:xfrm rot="5400000">
            <a:off x="10134076" y="3582318"/>
            <a:ext cx="776696" cy="316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5"/>
          <a:stretch>
            <a:fillRect/>
          </a:stretch>
        </p:blipFill>
        <p:spPr>
          <a:xfrm>
            <a:off x="11480186" y="3791639"/>
            <a:ext cx="378199" cy="378199"/>
          </a:xfrm>
          <a:prstGeom prst="rect">
            <a:avLst/>
          </a:prstGeom>
        </p:spPr>
      </p:pic>
      <p:sp>
        <p:nvSpPr>
          <p:cNvPr id="20" name="TextBox 19"/>
          <p:cNvSpPr txBox="1"/>
          <p:nvPr/>
        </p:nvSpPr>
        <p:spPr>
          <a:xfrm>
            <a:off x="7949084" y="5823064"/>
            <a:ext cx="4078711" cy="523220"/>
          </a:xfrm>
          <a:prstGeom prst="rect">
            <a:avLst/>
          </a:prstGeom>
          <a:noFill/>
        </p:spPr>
        <p:txBody>
          <a:bodyPr wrap="square" rtlCol="0">
            <a:spAutoFit/>
          </a:bodyPr>
          <a:lstStyle/>
          <a:p>
            <a:pPr algn="r"/>
            <a:r>
              <a:rPr lang="en-US" sz="1400" dirty="0"/>
              <a:t>Run Hydraulic Simulations with Streamflow Distribution</a:t>
            </a:r>
          </a:p>
        </p:txBody>
      </p:sp>
      <p:sp>
        <p:nvSpPr>
          <p:cNvPr id="21" name="Right Arrow 20"/>
          <p:cNvSpPr/>
          <p:nvPr/>
        </p:nvSpPr>
        <p:spPr>
          <a:xfrm rot="10800000">
            <a:off x="7560736" y="4864798"/>
            <a:ext cx="776696" cy="316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p:cNvPicPr>
            <a:picLocks noChangeAspect="1"/>
          </p:cNvPicPr>
          <p:nvPr/>
        </p:nvPicPr>
        <p:blipFill>
          <a:blip r:embed="rId6"/>
          <a:stretch>
            <a:fillRect/>
          </a:stretch>
        </p:blipFill>
        <p:spPr>
          <a:xfrm>
            <a:off x="8851883" y="4194680"/>
            <a:ext cx="3008500" cy="1509671"/>
          </a:xfrm>
          <a:prstGeom prst="rect">
            <a:avLst/>
          </a:prstGeom>
        </p:spPr>
      </p:pic>
      <p:pic>
        <p:nvPicPr>
          <p:cNvPr id="23" name="Picture 22"/>
          <p:cNvPicPr>
            <a:picLocks noChangeAspect="1"/>
          </p:cNvPicPr>
          <p:nvPr/>
        </p:nvPicPr>
        <p:blipFill>
          <a:blip r:embed="rId7"/>
          <a:stretch>
            <a:fillRect/>
          </a:stretch>
        </p:blipFill>
        <p:spPr>
          <a:xfrm>
            <a:off x="8851883" y="4108818"/>
            <a:ext cx="1108248" cy="295277"/>
          </a:xfrm>
          <a:prstGeom prst="rect">
            <a:avLst/>
          </a:prstGeom>
        </p:spPr>
      </p:pic>
    </p:spTree>
    <p:extLst>
      <p:ext uri="{BB962C8B-B14F-4D97-AF65-F5344CB8AC3E}">
        <p14:creationId xmlns:p14="http://schemas.microsoft.com/office/powerpoint/2010/main" val="7225947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6857" y="972469"/>
            <a:ext cx="3999383" cy="5863144"/>
          </a:xfrm>
          <a:prstGeom prst="rect">
            <a:avLst/>
          </a:prstGeom>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Review models and model parameters used to estimate water balance components to estimate/simulate infiltration and runoff</a:t>
            </a:r>
          </a:p>
          <a:p>
            <a:pPr marL="342900" marR="0" lvl="0" indent="-342900" algn="l" defTabSz="914400" rtl="0" eaLnBrk="1" fontAlgn="auto" latinLnBrk="0" hangingPunct="1">
              <a:lnSpc>
                <a:spcPct val="100000"/>
              </a:lnSpc>
              <a:spcBef>
                <a:spcPts val="60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Design methodology to estimate evapotranspiration using remote sensing measurements and modeled vegetation parameters, such as leaf area index, root depth, and root mass</a:t>
            </a:r>
          </a:p>
          <a:p>
            <a:pPr marL="342900" marR="0" lvl="0" indent="-342900" algn="l" defTabSz="914400" rtl="0" eaLnBrk="1" fontAlgn="auto" latinLnBrk="0" hangingPunct="1">
              <a:lnSpc>
                <a:spcPct val="100000"/>
              </a:lnSpc>
              <a:spcBef>
                <a:spcPts val="60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Correlate ET term with remote sensing measurements and modeled vegetation parameters</a:t>
            </a:r>
          </a:p>
          <a:p>
            <a:pPr marL="342900" marR="0" lvl="0" indent="-342900" algn="l" defTabSz="914400" rtl="0" eaLnBrk="1" fontAlgn="auto" latinLnBrk="0" hangingPunct="1">
              <a:lnSpc>
                <a:spcPct val="100000"/>
              </a:lnSpc>
              <a:spcBef>
                <a:spcPts val="60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Develop algorithms to estimate root depth from remotely sensed measurements and modeled vegetation parameters</a:t>
            </a:r>
          </a:p>
        </p:txBody>
      </p:sp>
      <p:sp>
        <p:nvSpPr>
          <p:cNvPr id="3" name="Rectangle 2"/>
          <p:cNvSpPr/>
          <p:nvPr/>
        </p:nvSpPr>
        <p:spPr>
          <a:xfrm>
            <a:off x="0" y="37688"/>
            <a:ext cx="7808361" cy="76944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rPr>
              <a:t>4.2 Vegetative</a:t>
            </a:r>
            <a:r>
              <a:rPr kumimoji="0" lang="en-US" sz="2200" b="1" i="0" u="none" strike="noStrike" kern="1200" cap="none" spc="0" normalizeH="0" noProof="0" dirty="0">
                <a:ln>
                  <a:noFill/>
                </a:ln>
                <a:solidFill>
                  <a:srgbClr val="0070C0"/>
                </a:solidFill>
                <a:effectLst/>
                <a:uLnTx/>
                <a:uFillTx/>
                <a:latin typeface="Calibri" panose="020F0502020204030204"/>
              </a:rPr>
              <a:t> controls on hydrology</a:t>
            </a:r>
            <a:r>
              <a:rPr kumimoji="0" lang="en-US" sz="2200" b="1" i="0" u="none" strike="noStrike" kern="1200" cap="none" spc="0" normalizeH="0" baseline="0" noProof="0" dirty="0">
                <a:ln>
                  <a:noFill/>
                </a:ln>
                <a:solidFill>
                  <a:srgbClr val="0070C0"/>
                </a:solidFill>
                <a:effectLst/>
                <a:uLnTx/>
                <a:uFillTx/>
                <a:latin typeface="Calibri" panose="020F0502020204030204"/>
              </a:rPr>
              <a:t> </a:t>
            </a:r>
            <a:r>
              <a:rPr lang="en-US" sz="2200" b="1" dirty="0">
                <a:solidFill>
                  <a:srgbClr val="0070C0"/>
                </a:solidFill>
                <a:latin typeface="Calibri" panose="020F0502020204030204"/>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rPr>
              <a:t>Sub-tasks 1 &amp; 2</a:t>
            </a:r>
          </a:p>
        </p:txBody>
      </p:sp>
      <p:pic>
        <p:nvPicPr>
          <p:cNvPr id="5" name="Picture 4" descr="Diagram&#10;&#10;Description automatically generated">
            <a:extLst>
              <a:ext uri="{FF2B5EF4-FFF2-40B4-BE49-F238E27FC236}">
                <a16:creationId xmlns:a16="http://schemas.microsoft.com/office/drawing/2014/main" id="{2FD3E3D3-0B54-CA4A-938E-5EA6D3718CD4}"/>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4679518" y="2401117"/>
            <a:ext cx="2927118" cy="4434496"/>
          </a:xfrm>
          <a:prstGeom prst="rect">
            <a:avLst/>
          </a:prstGeom>
        </p:spPr>
      </p:pic>
      <p:pic>
        <p:nvPicPr>
          <p:cNvPr id="8" name="Picture 7" descr="Diagram, engineering drawing&#10;&#10;Description automatically generated">
            <a:extLst>
              <a:ext uri="{FF2B5EF4-FFF2-40B4-BE49-F238E27FC236}">
                <a16:creationId xmlns:a16="http://schemas.microsoft.com/office/drawing/2014/main" id="{B1A847CE-94B6-BB4C-A39E-26FACDE10EBB}"/>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974810" y="2397235"/>
            <a:ext cx="2938762" cy="4438378"/>
          </a:xfrm>
          <a:prstGeom prst="rect">
            <a:avLst/>
          </a:prstGeom>
        </p:spPr>
      </p:pic>
      <p:pic>
        <p:nvPicPr>
          <p:cNvPr id="10" name="Picture 9" descr="Diagram&#10;&#10;Description automatically generated with low confidence">
            <a:extLst>
              <a:ext uri="{FF2B5EF4-FFF2-40B4-BE49-F238E27FC236}">
                <a16:creationId xmlns:a16="http://schemas.microsoft.com/office/drawing/2014/main" id="{C5E4A66F-D2BD-9443-8B1A-C707E5B6E6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5091" y="489406"/>
            <a:ext cx="2851546" cy="1323225"/>
          </a:xfrm>
          <a:prstGeom prst="rect">
            <a:avLst/>
          </a:prstGeom>
        </p:spPr>
      </p:pic>
      <p:pic>
        <p:nvPicPr>
          <p:cNvPr id="12" name="Picture 11" descr="Diagram&#10;&#10;Description automatically generated">
            <a:extLst>
              <a:ext uri="{FF2B5EF4-FFF2-40B4-BE49-F238E27FC236}">
                <a16:creationId xmlns:a16="http://schemas.microsoft.com/office/drawing/2014/main" id="{AA152EEA-95DC-854E-B29E-C8BE1D326A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75488" y="489405"/>
            <a:ext cx="2763748" cy="1323225"/>
          </a:xfrm>
          <a:prstGeom prst="rect">
            <a:avLst/>
          </a:prstGeom>
        </p:spPr>
      </p:pic>
      <p:sp>
        <p:nvSpPr>
          <p:cNvPr id="13" name="Rectangle 12">
            <a:extLst>
              <a:ext uri="{FF2B5EF4-FFF2-40B4-BE49-F238E27FC236}">
                <a16:creationId xmlns:a16="http://schemas.microsoft.com/office/drawing/2014/main" id="{2F04D2B2-85F9-0742-BBE3-BD4A03C7CCF3}"/>
              </a:ext>
            </a:extLst>
          </p:cNvPr>
          <p:cNvSpPr/>
          <p:nvPr/>
        </p:nvSpPr>
        <p:spPr>
          <a:xfrm>
            <a:off x="4755092" y="1870263"/>
            <a:ext cx="6084144"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0070C0"/>
                </a:solidFill>
                <a:effectLst/>
                <a:uLnTx/>
                <a:uFillTx/>
                <a:latin typeface="Calibri" panose="020F0502020204030204"/>
                <a:ea typeface="+mn-ea"/>
                <a:cs typeface="+mn-cs"/>
              </a:rPr>
              <a:t>Example: Satellite measurements of vegetation parameters (Leaf Area Index)</a:t>
            </a:r>
          </a:p>
        </p:txBody>
      </p:sp>
      <p:sp>
        <p:nvSpPr>
          <p:cNvPr id="14" name="Rectangle 13">
            <a:extLst>
              <a:ext uri="{FF2B5EF4-FFF2-40B4-BE49-F238E27FC236}">
                <a16:creationId xmlns:a16="http://schemas.microsoft.com/office/drawing/2014/main" id="{85BCEB92-60E5-7242-9601-0A8C5D01F285}"/>
              </a:ext>
            </a:extLst>
          </p:cNvPr>
          <p:cNvSpPr/>
          <p:nvPr/>
        </p:nvSpPr>
        <p:spPr>
          <a:xfrm>
            <a:off x="4755091" y="109295"/>
            <a:ext cx="6084145"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0070C0"/>
                </a:solidFill>
                <a:effectLst/>
                <a:uLnTx/>
                <a:uFillTx/>
                <a:latin typeface="Calibri" panose="020F0502020204030204"/>
                <a:ea typeface="+mn-ea"/>
                <a:cs typeface="+mn-cs"/>
              </a:rPr>
              <a:t>Example: Water and energy budget</a:t>
            </a:r>
          </a:p>
        </p:txBody>
      </p:sp>
    </p:spTree>
    <p:extLst>
      <p:ext uri="{BB962C8B-B14F-4D97-AF65-F5344CB8AC3E}">
        <p14:creationId xmlns:p14="http://schemas.microsoft.com/office/powerpoint/2010/main" val="135512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0946" y="1505888"/>
            <a:ext cx="3973479" cy="4939814"/>
          </a:xfrm>
          <a:prstGeom prst="rect">
            <a:avLst/>
          </a:prstGeom>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Develop a methodology to estimate evapotranspiration at high latitudes using vegetation indicators</a:t>
            </a:r>
          </a:p>
          <a:p>
            <a:pPr marL="800100" marR="0" lvl="1" indent="-342900" algn="l" defTabSz="914400" rtl="0" eaLnBrk="1" fontAlgn="auto" latinLnBrk="0" hangingPunct="1">
              <a:lnSpc>
                <a:spcPct val="100000"/>
              </a:lnSpc>
              <a:spcBef>
                <a:spcPts val="60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Literature review: Permafrost active layer hydrologic succession</a:t>
            </a:r>
          </a:p>
          <a:p>
            <a:pPr marL="800100" marR="0" lvl="1" indent="-342900" algn="l" defTabSz="914400" rtl="0" eaLnBrk="1" fontAlgn="auto" latinLnBrk="0" hangingPunct="1">
              <a:lnSpc>
                <a:spcPct val="100000"/>
              </a:lnSpc>
              <a:spcBef>
                <a:spcPts val="60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ET lab experiments: Permafrost active layer vegetation root depth succession-</a:t>
            </a:r>
          </a:p>
          <a:p>
            <a:pPr marL="800100" marR="0" lvl="1" indent="-342900" algn="l" defTabSz="914400" rtl="0" eaLnBrk="1" fontAlgn="auto" latinLnBrk="0" hangingPunct="1">
              <a:lnSpc>
                <a:spcPct val="100000"/>
              </a:lnSpc>
              <a:spcBef>
                <a:spcPts val="60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ET field measurements: Permafrost active layer vegetation root depth succession-</a:t>
            </a:r>
          </a:p>
        </p:txBody>
      </p:sp>
      <p:sp>
        <p:nvSpPr>
          <p:cNvPr id="7" name="Rectangle 6"/>
          <p:cNvSpPr/>
          <p:nvPr/>
        </p:nvSpPr>
        <p:spPr>
          <a:xfrm>
            <a:off x="4044426" y="730760"/>
            <a:ext cx="7984302"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1" u="none" strike="noStrike" kern="1200" cap="none" spc="0" normalizeH="0" baseline="0" noProof="0" dirty="0">
                <a:ln>
                  <a:noFill/>
                </a:ln>
                <a:solidFill>
                  <a:srgbClr val="0070C0"/>
                </a:solidFill>
                <a:effectLst/>
                <a:uLnTx/>
                <a:uFillTx/>
                <a:latin typeface="Calibri" panose="020F0502020204030204"/>
                <a:ea typeface="+mn-ea"/>
                <a:cs typeface="+mn-cs"/>
              </a:rPr>
              <a:t>Examples: Active Layer Thickness (ALT) succession and satellite estimates of ALT</a:t>
            </a:r>
          </a:p>
        </p:txBody>
      </p:sp>
      <p:sp>
        <p:nvSpPr>
          <p:cNvPr id="3" name="Rectangle 2"/>
          <p:cNvSpPr/>
          <p:nvPr/>
        </p:nvSpPr>
        <p:spPr>
          <a:xfrm>
            <a:off x="0" y="212499"/>
            <a:ext cx="4530903" cy="76944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4.2 Vegetative</a:t>
            </a:r>
            <a:r>
              <a:rPr kumimoji="0" lang="en-US" sz="2200" b="1" i="0" u="none" strike="noStrike" kern="1200" cap="none" spc="0" normalizeH="0" noProof="0" dirty="0">
                <a:ln>
                  <a:noFill/>
                </a:ln>
                <a:solidFill>
                  <a:srgbClr val="0070C0"/>
                </a:solidFill>
                <a:effectLst/>
                <a:uLnTx/>
                <a:uFillTx/>
                <a:latin typeface="Calibri" panose="020F0502020204030204"/>
                <a:ea typeface="+mn-ea"/>
                <a:cs typeface="+mn-cs"/>
              </a:rPr>
              <a:t> controls on hydrology.</a:t>
            </a: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Sub-task 3</a:t>
            </a:r>
          </a:p>
        </p:txBody>
      </p:sp>
      <p:pic>
        <p:nvPicPr>
          <p:cNvPr id="9" name="Picture 8" descr="Map&#10;&#10;Description automatically generated">
            <a:extLst>
              <a:ext uri="{FF2B5EF4-FFF2-40B4-BE49-F238E27FC236}">
                <a16:creationId xmlns:a16="http://schemas.microsoft.com/office/drawing/2014/main" id="{2F9F8BD8-3745-C64D-A479-89D0BB60FE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3671" y="1458930"/>
            <a:ext cx="4235057" cy="4040341"/>
          </a:xfrm>
          <a:prstGeom prst="rect">
            <a:avLst/>
          </a:prstGeom>
        </p:spPr>
      </p:pic>
      <p:grpSp>
        <p:nvGrpSpPr>
          <p:cNvPr id="6" name="Group 5">
            <a:extLst>
              <a:ext uri="{FF2B5EF4-FFF2-40B4-BE49-F238E27FC236}">
                <a16:creationId xmlns:a16="http://schemas.microsoft.com/office/drawing/2014/main" id="{4EFD8579-9568-B448-B8A8-7441439B8B83}"/>
              </a:ext>
            </a:extLst>
          </p:cNvPr>
          <p:cNvGrpSpPr/>
          <p:nvPr/>
        </p:nvGrpSpPr>
        <p:grpSpPr>
          <a:xfrm>
            <a:off x="4044425" y="1867437"/>
            <a:ext cx="3425321" cy="3361386"/>
            <a:chOff x="4044425" y="1867437"/>
            <a:chExt cx="3425321" cy="3361386"/>
          </a:xfrm>
        </p:grpSpPr>
        <p:sp>
          <p:nvSpPr>
            <p:cNvPr id="4" name="Rectangle 3">
              <a:extLst>
                <a:ext uri="{FF2B5EF4-FFF2-40B4-BE49-F238E27FC236}">
                  <a16:creationId xmlns:a16="http://schemas.microsoft.com/office/drawing/2014/main" id="{BE8DEB83-2C58-AE41-9165-CFB90043F8D5}"/>
                </a:ext>
              </a:extLst>
            </p:cNvPr>
            <p:cNvSpPr/>
            <p:nvPr/>
          </p:nvSpPr>
          <p:spPr>
            <a:xfrm>
              <a:off x="4044425" y="1867437"/>
              <a:ext cx="3425321" cy="3361386"/>
            </a:xfrm>
            <a:prstGeom prst="rect">
              <a:avLst/>
            </a:prstGeom>
            <a:noFill/>
            <a:ln w="3175">
              <a:solidFill>
                <a:schemeClr val="tx1">
                  <a:alpha val="9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83F55256-5CA2-D249-96A4-18EB21CFF14E}"/>
                </a:ext>
              </a:extLst>
            </p:cNvPr>
            <p:cNvSpPr/>
            <p:nvPr/>
          </p:nvSpPr>
          <p:spPr>
            <a:xfrm>
              <a:off x="4841283" y="3201954"/>
              <a:ext cx="335270" cy="1841472"/>
            </a:xfrm>
            <a:prstGeom prst="rect">
              <a:avLst/>
            </a:prstGeom>
            <a:pattFill prst="lgConfetti">
              <a:fgClr>
                <a:srgbClr val="00B0F0"/>
              </a:fgClr>
              <a:bgClr>
                <a:schemeClr val="bg1"/>
              </a:bgClr>
            </a:patt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3F3674B2-28D2-CE4B-BAF0-AFB74208CB13}"/>
                </a:ext>
              </a:extLst>
            </p:cNvPr>
            <p:cNvSpPr/>
            <p:nvPr/>
          </p:nvSpPr>
          <p:spPr>
            <a:xfrm>
              <a:off x="4841283" y="2712003"/>
              <a:ext cx="335270" cy="476767"/>
            </a:xfrm>
            <a:prstGeom prst="rect">
              <a:avLst/>
            </a:prstGeom>
            <a:pattFill prst="divot">
              <a:fgClr>
                <a:schemeClr val="accent2">
                  <a:lumMod val="50000"/>
                </a:schemeClr>
              </a:fgClr>
              <a:bgClr>
                <a:schemeClr val="bg1"/>
              </a:bgClr>
            </a:patt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6AFB9C4F-2DB3-AF4D-81CE-FB997E3284B4}"/>
                </a:ext>
              </a:extLst>
            </p:cNvPr>
            <p:cNvSpPr/>
            <p:nvPr/>
          </p:nvSpPr>
          <p:spPr>
            <a:xfrm>
              <a:off x="6274311" y="3661710"/>
              <a:ext cx="335270" cy="1381709"/>
            </a:xfrm>
            <a:prstGeom prst="rect">
              <a:avLst/>
            </a:prstGeom>
            <a:pattFill prst="lgConfetti">
              <a:fgClr>
                <a:srgbClr val="00B0F0"/>
              </a:fgClr>
              <a:bgClr>
                <a:schemeClr val="bg1"/>
              </a:bgClr>
            </a:patt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093090BB-843C-EF4B-95DF-BDE9FF30D439}"/>
                </a:ext>
              </a:extLst>
            </p:cNvPr>
            <p:cNvSpPr/>
            <p:nvPr/>
          </p:nvSpPr>
          <p:spPr>
            <a:xfrm>
              <a:off x="6274311" y="2913749"/>
              <a:ext cx="335270" cy="747962"/>
            </a:xfrm>
            <a:prstGeom prst="rect">
              <a:avLst/>
            </a:prstGeom>
            <a:pattFill prst="divot">
              <a:fgClr>
                <a:schemeClr val="accent2">
                  <a:lumMod val="50000"/>
                </a:schemeClr>
              </a:fgClr>
              <a:bgClr>
                <a:schemeClr val="bg1"/>
              </a:bgClr>
            </a:patt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 name="Straight Connector 16">
              <a:extLst>
                <a:ext uri="{FF2B5EF4-FFF2-40B4-BE49-F238E27FC236}">
                  <a16:creationId xmlns:a16="http://schemas.microsoft.com/office/drawing/2014/main" id="{315F57B3-2C37-534A-85F2-003B23F2AF83}"/>
                </a:ext>
              </a:extLst>
            </p:cNvPr>
            <p:cNvCxnSpPr>
              <a:cxnSpLocks/>
            </p:cNvCxnSpPr>
            <p:nvPr/>
          </p:nvCxnSpPr>
          <p:spPr>
            <a:xfrm>
              <a:off x="5176553" y="2712002"/>
              <a:ext cx="1097757" cy="20174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DF40BA2-9F43-9543-B6B4-F8A18EB73D5C}"/>
                </a:ext>
              </a:extLst>
            </p:cNvPr>
            <p:cNvCxnSpPr>
              <a:cxnSpLocks/>
            </p:cNvCxnSpPr>
            <p:nvPr/>
          </p:nvCxnSpPr>
          <p:spPr>
            <a:xfrm>
              <a:off x="5176553" y="3188770"/>
              <a:ext cx="1097757" cy="486127"/>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26" name="Left Brace 25">
              <a:extLst>
                <a:ext uri="{FF2B5EF4-FFF2-40B4-BE49-F238E27FC236}">
                  <a16:creationId xmlns:a16="http://schemas.microsoft.com/office/drawing/2014/main" id="{44777816-C379-9145-8A1C-650744A5C6EB}"/>
                </a:ext>
              </a:extLst>
            </p:cNvPr>
            <p:cNvSpPr/>
            <p:nvPr/>
          </p:nvSpPr>
          <p:spPr>
            <a:xfrm>
              <a:off x="4643231" y="2712002"/>
              <a:ext cx="138202" cy="476767"/>
            </a:xfrm>
            <a:prstGeom prst="leftBrace">
              <a:avLst/>
            </a:prstGeom>
            <a:ln w="9525">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eft Brace 27">
              <a:extLst>
                <a:ext uri="{FF2B5EF4-FFF2-40B4-BE49-F238E27FC236}">
                  <a16:creationId xmlns:a16="http://schemas.microsoft.com/office/drawing/2014/main" id="{86B3C12D-8C33-D246-8945-4A00F07F5D36}"/>
                </a:ext>
              </a:extLst>
            </p:cNvPr>
            <p:cNvSpPr/>
            <p:nvPr/>
          </p:nvSpPr>
          <p:spPr>
            <a:xfrm>
              <a:off x="4640935" y="3213960"/>
              <a:ext cx="138202" cy="476767"/>
            </a:xfrm>
            <a:prstGeom prst="leftBrace">
              <a:avLst/>
            </a:prstGeom>
            <a:ln w="9525">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TextBox 31">
              <a:extLst>
                <a:ext uri="{FF2B5EF4-FFF2-40B4-BE49-F238E27FC236}">
                  <a16:creationId xmlns:a16="http://schemas.microsoft.com/office/drawing/2014/main" id="{A6EAB14F-B6F7-324A-87D8-15F3AA27E5CF}"/>
                </a:ext>
              </a:extLst>
            </p:cNvPr>
            <p:cNvSpPr txBox="1"/>
            <p:nvPr/>
          </p:nvSpPr>
          <p:spPr>
            <a:xfrm>
              <a:off x="4411144" y="1979170"/>
              <a:ext cx="1195547" cy="344375"/>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sng" strike="noStrike" kern="1200" cap="none" spc="0" normalizeH="0" baseline="0" noProof="0" dirty="0">
                  <a:ln>
                    <a:noFill/>
                  </a:ln>
                  <a:solidFill>
                    <a:prstClr val="black"/>
                  </a:solidFill>
                  <a:effectLst/>
                  <a:uLnTx/>
                  <a:uFillTx/>
                  <a:latin typeface="Calibri" panose="020F0502020204030204"/>
                  <a:ea typeface="+mn-ea"/>
                  <a:cs typeface="+mn-cs"/>
                </a:rPr>
                <a:t>Undisturbed</a:t>
              </a:r>
            </a:p>
          </p:txBody>
        </p:sp>
        <p:sp>
          <p:nvSpPr>
            <p:cNvPr id="35" name="TextBox 34">
              <a:extLst>
                <a:ext uri="{FF2B5EF4-FFF2-40B4-BE49-F238E27FC236}">
                  <a16:creationId xmlns:a16="http://schemas.microsoft.com/office/drawing/2014/main" id="{C6FA791B-748B-2849-BC99-9BD1940E7195}"/>
                </a:ext>
              </a:extLst>
            </p:cNvPr>
            <p:cNvSpPr txBox="1"/>
            <p:nvPr/>
          </p:nvSpPr>
          <p:spPr>
            <a:xfrm>
              <a:off x="5958012" y="1979169"/>
              <a:ext cx="975505" cy="344375"/>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sng" strike="noStrike" kern="1200" cap="none" spc="0" normalizeH="0" baseline="0" noProof="0" dirty="0">
                  <a:ln>
                    <a:noFill/>
                  </a:ln>
                  <a:solidFill>
                    <a:prstClr val="black"/>
                  </a:solidFill>
                  <a:effectLst/>
                  <a:uLnTx/>
                  <a:uFillTx/>
                  <a:latin typeface="Calibri" panose="020F0502020204030204"/>
                  <a:ea typeface="+mn-ea"/>
                  <a:cs typeface="+mn-cs"/>
                </a:rPr>
                <a:t>Disturbed</a:t>
              </a:r>
            </a:p>
          </p:txBody>
        </p:sp>
        <p:pic>
          <p:nvPicPr>
            <p:cNvPr id="37" name="Graphic 36" descr="Plant With Roots outline">
              <a:extLst>
                <a:ext uri="{FF2B5EF4-FFF2-40B4-BE49-F238E27FC236}">
                  <a16:creationId xmlns:a16="http://schemas.microsoft.com/office/drawing/2014/main" id="{D41A83AD-26C6-4440-A1D6-DA075F927449}"/>
                </a:ext>
              </a:extLst>
            </p:cNvPr>
            <p:cNvPicPr>
              <a:picLocks noChangeAspect="1"/>
            </p:cNvPicPr>
            <p:nvPr/>
          </p:nvPicPr>
          <p:blipFill>
            <a:blip r:embed="rId3" cstate="hq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99975" y="2377599"/>
              <a:ext cx="398166" cy="416698"/>
            </a:xfrm>
            <a:prstGeom prst="rect">
              <a:avLst/>
            </a:prstGeom>
          </p:spPr>
        </p:pic>
        <p:pic>
          <p:nvPicPr>
            <p:cNvPr id="39" name="Graphic 38" descr="Plant With Roots outline">
              <a:extLst>
                <a:ext uri="{FF2B5EF4-FFF2-40B4-BE49-F238E27FC236}">
                  <a16:creationId xmlns:a16="http://schemas.microsoft.com/office/drawing/2014/main" id="{7D84BC40-0F98-244F-B1BA-14F0F180315A}"/>
                </a:ext>
              </a:extLst>
            </p:cNvPr>
            <p:cNvPicPr>
              <a:picLocks noChangeAspect="1"/>
            </p:cNvPicPr>
            <p:nvPr/>
          </p:nvPicPr>
          <p:blipFill>
            <a:blip r:embed="rId3" cstate="hq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42863" y="2582869"/>
              <a:ext cx="398166" cy="416698"/>
            </a:xfrm>
            <a:prstGeom prst="rect">
              <a:avLst/>
            </a:prstGeom>
          </p:spPr>
        </p:pic>
        <p:sp>
          <p:nvSpPr>
            <p:cNvPr id="40" name="TextBox 39">
              <a:extLst>
                <a:ext uri="{FF2B5EF4-FFF2-40B4-BE49-F238E27FC236}">
                  <a16:creationId xmlns:a16="http://schemas.microsoft.com/office/drawing/2014/main" id="{BA3B3F0D-B2EA-CB41-A22B-111142BBFA93}"/>
                </a:ext>
              </a:extLst>
            </p:cNvPr>
            <p:cNvSpPr txBox="1"/>
            <p:nvPr/>
          </p:nvSpPr>
          <p:spPr>
            <a:xfrm>
              <a:off x="4156593" y="3287730"/>
              <a:ext cx="535620" cy="309937"/>
            </a:xfrm>
            <a:prstGeom prst="rect">
              <a:avLst/>
            </a:prstGeom>
            <a:noFill/>
            <a:ln>
              <a:noFill/>
            </a:ln>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50 ft</a:t>
              </a:r>
            </a:p>
          </p:txBody>
        </p:sp>
        <p:sp>
          <p:nvSpPr>
            <p:cNvPr id="41" name="TextBox 40">
              <a:extLst>
                <a:ext uri="{FF2B5EF4-FFF2-40B4-BE49-F238E27FC236}">
                  <a16:creationId xmlns:a16="http://schemas.microsoft.com/office/drawing/2014/main" id="{D52A4D47-7A35-9E40-B33D-3A25B1EF935A}"/>
                </a:ext>
              </a:extLst>
            </p:cNvPr>
            <p:cNvSpPr txBox="1"/>
            <p:nvPr/>
          </p:nvSpPr>
          <p:spPr>
            <a:xfrm>
              <a:off x="4156593" y="2812875"/>
              <a:ext cx="535620" cy="309937"/>
            </a:xfrm>
            <a:prstGeom prst="rect">
              <a:avLst/>
            </a:prstGeom>
            <a:noFill/>
            <a:ln>
              <a:noFill/>
            </a:ln>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50 ft</a:t>
              </a:r>
            </a:p>
          </p:txBody>
        </p:sp>
        <p:sp>
          <p:nvSpPr>
            <p:cNvPr id="42" name="TextBox 41">
              <a:extLst>
                <a:ext uri="{FF2B5EF4-FFF2-40B4-BE49-F238E27FC236}">
                  <a16:creationId xmlns:a16="http://schemas.microsoft.com/office/drawing/2014/main" id="{BEAD390E-9D3D-834E-857F-550C0C2563BD}"/>
                </a:ext>
              </a:extLst>
            </p:cNvPr>
            <p:cNvSpPr txBox="1"/>
            <p:nvPr/>
          </p:nvSpPr>
          <p:spPr>
            <a:xfrm>
              <a:off x="6738288" y="3122812"/>
              <a:ext cx="535620" cy="309937"/>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75 ft</a:t>
              </a:r>
            </a:p>
          </p:txBody>
        </p:sp>
        <p:sp>
          <p:nvSpPr>
            <p:cNvPr id="43" name="Right Brace 42">
              <a:extLst>
                <a:ext uri="{FF2B5EF4-FFF2-40B4-BE49-F238E27FC236}">
                  <a16:creationId xmlns:a16="http://schemas.microsoft.com/office/drawing/2014/main" id="{328AC49F-8BCB-5D4D-A815-A5B8011E623D}"/>
                </a:ext>
              </a:extLst>
            </p:cNvPr>
            <p:cNvSpPr/>
            <p:nvPr/>
          </p:nvSpPr>
          <p:spPr>
            <a:xfrm>
              <a:off x="6654798" y="2913749"/>
              <a:ext cx="135942" cy="747962"/>
            </a:xfrm>
            <a:prstGeom prst="rightBrace">
              <a:avLst/>
            </a:prstGeom>
            <a:ln w="9525">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TextBox 44">
              <a:extLst>
                <a:ext uri="{FF2B5EF4-FFF2-40B4-BE49-F238E27FC236}">
                  <a16:creationId xmlns:a16="http://schemas.microsoft.com/office/drawing/2014/main" id="{CB3B704B-5DCA-B04F-BEF3-634D31786D96}"/>
                </a:ext>
              </a:extLst>
            </p:cNvPr>
            <p:cNvSpPr txBox="1"/>
            <p:nvPr/>
          </p:nvSpPr>
          <p:spPr>
            <a:xfrm>
              <a:off x="5373404" y="2767538"/>
              <a:ext cx="719974" cy="516562"/>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Active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layer</a:t>
              </a:r>
            </a:p>
          </p:txBody>
        </p:sp>
        <p:sp>
          <p:nvSpPr>
            <p:cNvPr id="46" name="TextBox 45">
              <a:extLst>
                <a:ext uri="{FF2B5EF4-FFF2-40B4-BE49-F238E27FC236}">
                  <a16:creationId xmlns:a16="http://schemas.microsoft.com/office/drawing/2014/main" id="{B128F2BF-EFD4-0B40-B858-2E591E439621}"/>
                </a:ext>
              </a:extLst>
            </p:cNvPr>
            <p:cNvSpPr txBox="1"/>
            <p:nvPr/>
          </p:nvSpPr>
          <p:spPr>
            <a:xfrm>
              <a:off x="5261132" y="4081516"/>
              <a:ext cx="944521" cy="30993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Permafrost</a:t>
              </a:r>
            </a:p>
          </p:txBody>
        </p:sp>
        <p:cxnSp>
          <p:nvCxnSpPr>
            <p:cNvPr id="49" name="Straight Connector 48">
              <a:extLst>
                <a:ext uri="{FF2B5EF4-FFF2-40B4-BE49-F238E27FC236}">
                  <a16:creationId xmlns:a16="http://schemas.microsoft.com/office/drawing/2014/main" id="{AE762C22-F258-694A-8723-BBAF1A15C8F8}"/>
                </a:ext>
              </a:extLst>
            </p:cNvPr>
            <p:cNvCxnSpPr>
              <a:cxnSpLocks/>
            </p:cNvCxnSpPr>
            <p:nvPr/>
          </p:nvCxnSpPr>
          <p:spPr>
            <a:xfrm>
              <a:off x="5213687" y="3168600"/>
              <a:ext cx="1006567"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44940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261" y="891662"/>
            <a:ext cx="4527298" cy="5940088"/>
          </a:xfrm>
          <a:prstGeom prst="rect">
            <a:avLst/>
          </a:prstGeom>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Develop a process-informed stochastic hydrologic-vegetation model</a:t>
            </a:r>
          </a:p>
          <a:p>
            <a:pPr marL="800100" marR="0" lvl="1"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Develop a Machine Learning (ML) methodology to derive parameters for a stochastically based hydrologic model using a high-resolution hydrologic model (GSSHA) and remotely sensed data</a:t>
            </a:r>
          </a:p>
          <a:p>
            <a:pPr marL="800100" marR="0" lvl="1"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Develop ML methodology to use Budyko (1974) relationships to derive vegetation parameters and relate these measurements to local climate conditions and trends</a:t>
            </a:r>
          </a:p>
          <a:p>
            <a:pPr marL="800100" marR="0" lvl="1"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1" i="1" u="none" strike="noStrike" kern="1200" cap="none" spc="0" normalizeH="0" baseline="0" noProof="0" dirty="0">
                <a:ln>
                  <a:noFill/>
                </a:ln>
                <a:solidFill>
                  <a:prstClr val="black"/>
                </a:solidFill>
                <a:effectLst/>
                <a:uLnTx/>
                <a:uFillTx/>
                <a:latin typeface="Calibri" panose="020F0502020204030204"/>
                <a:ea typeface="+mn-ea"/>
                <a:cs typeface="+mn-cs"/>
              </a:rPr>
              <a:t>Develop and test hydrologic-vegetation model using a case study</a:t>
            </a:r>
          </a:p>
        </p:txBody>
      </p:sp>
      <p:sp>
        <p:nvSpPr>
          <p:cNvPr id="7" name="Rectangle 6"/>
          <p:cNvSpPr/>
          <p:nvPr/>
        </p:nvSpPr>
        <p:spPr>
          <a:xfrm>
            <a:off x="4706725" y="122221"/>
            <a:ext cx="7153061"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1" u="none" strike="noStrike" kern="1200" cap="none" spc="0" normalizeH="0" baseline="0" noProof="0" dirty="0">
                <a:ln>
                  <a:noFill/>
                </a:ln>
                <a:solidFill>
                  <a:srgbClr val="0070C0"/>
                </a:solidFill>
                <a:effectLst/>
                <a:uLnTx/>
                <a:uFillTx/>
                <a:latin typeface="Calibri" panose="020F0502020204030204"/>
                <a:ea typeface="+mn-ea"/>
                <a:cs typeface="+mn-cs"/>
              </a:rPr>
              <a:t>Examples: Budyko curves. Ecosystem types can be broadly distinguished by energy and precipitation.</a:t>
            </a:r>
          </a:p>
        </p:txBody>
      </p:sp>
      <p:sp>
        <p:nvSpPr>
          <p:cNvPr id="3" name="Rectangle 2"/>
          <p:cNvSpPr/>
          <p:nvPr/>
        </p:nvSpPr>
        <p:spPr>
          <a:xfrm>
            <a:off x="0" y="122221"/>
            <a:ext cx="4559918" cy="769441"/>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0070C0"/>
                </a:solidFill>
                <a:effectLst/>
                <a:uLnTx/>
                <a:uFillTx/>
                <a:latin typeface="Calibri" panose="020F0502020204030204"/>
                <a:ea typeface="+mn-ea"/>
                <a:cs typeface="+mn-cs"/>
              </a:rPr>
              <a:t>4.2 Vegetation controls on hydrology Sub-task 4</a:t>
            </a:r>
          </a:p>
        </p:txBody>
      </p:sp>
      <p:grpSp>
        <p:nvGrpSpPr>
          <p:cNvPr id="4" name="Group 3">
            <a:extLst>
              <a:ext uri="{FF2B5EF4-FFF2-40B4-BE49-F238E27FC236}">
                <a16:creationId xmlns:a16="http://schemas.microsoft.com/office/drawing/2014/main" id="{558F78B5-51B5-A143-BB82-9F13163A9D1D}"/>
              </a:ext>
            </a:extLst>
          </p:cNvPr>
          <p:cNvGrpSpPr/>
          <p:nvPr/>
        </p:nvGrpSpPr>
        <p:grpSpPr>
          <a:xfrm>
            <a:off x="4491000" y="883241"/>
            <a:ext cx="7651914" cy="4736652"/>
            <a:chOff x="4491000" y="883241"/>
            <a:chExt cx="7651914" cy="4736652"/>
          </a:xfrm>
        </p:grpSpPr>
        <p:pic>
          <p:nvPicPr>
            <p:cNvPr id="8" name="Picture 7" descr="Diagram&#10;&#10;Description automatically generated">
              <a:extLst>
                <a:ext uri="{FF2B5EF4-FFF2-40B4-BE49-F238E27FC236}">
                  <a16:creationId xmlns:a16="http://schemas.microsoft.com/office/drawing/2014/main" id="{36C379F9-015E-3B42-9AEB-EE51E93B9187}"/>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4491000" y="883241"/>
              <a:ext cx="2290897" cy="2171260"/>
            </a:xfrm>
            <a:prstGeom prst="rect">
              <a:avLst/>
            </a:prstGeom>
          </p:spPr>
        </p:pic>
        <p:sp>
          <p:nvSpPr>
            <p:cNvPr id="13" name="AutoShape 6" descr="Budyko plot for the study basins (P : mean annual precipitation, AET: mean annual actual evapotranspiration, PET: mean annual potential evapotranspiration). In case of multiple nested catchments, only data for the largest one are reported.">
              <a:extLst>
                <a:ext uri="{FF2B5EF4-FFF2-40B4-BE49-F238E27FC236}">
                  <a16:creationId xmlns:a16="http://schemas.microsoft.com/office/drawing/2014/main" id="{C6F6813C-98C2-784D-B843-462EDC4F46C8}"/>
                </a:ext>
              </a:extLst>
            </p:cNvPr>
            <p:cNvSpPr>
              <a:spLocks noChangeAspect="1" noChangeArrowheads="1"/>
            </p:cNvSpPr>
            <p:nvPr/>
          </p:nvSpPr>
          <p:spPr bwMode="auto">
            <a:xfrm>
              <a:off x="5943600" y="3790301"/>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57C30B70-B54C-7345-A712-B865825539D8}"/>
                </a:ext>
              </a:extLst>
            </p:cNvPr>
            <p:cNvGrpSpPr/>
            <p:nvPr/>
          </p:nvGrpSpPr>
          <p:grpSpPr>
            <a:xfrm>
              <a:off x="6658317" y="896654"/>
              <a:ext cx="5484597" cy="3601558"/>
              <a:chOff x="6848675" y="3389253"/>
              <a:chExt cx="5352410" cy="3564839"/>
            </a:xfrm>
          </p:grpSpPr>
          <p:pic>
            <p:nvPicPr>
              <p:cNvPr id="5" name="Picture 4" descr="Diagram&#10;&#10;Description automatically generated">
                <a:extLst>
                  <a:ext uri="{FF2B5EF4-FFF2-40B4-BE49-F238E27FC236}">
                    <a16:creationId xmlns:a16="http://schemas.microsoft.com/office/drawing/2014/main" id="{460E3126-FD5B-A545-873A-BD8D1A940A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1513" y="3389253"/>
                <a:ext cx="5279572" cy="3564839"/>
              </a:xfrm>
              <a:prstGeom prst="rect">
                <a:avLst/>
              </a:prstGeom>
            </p:spPr>
          </p:pic>
          <p:sp>
            <p:nvSpPr>
              <p:cNvPr id="17" name="Rectangle 16">
                <a:extLst>
                  <a:ext uri="{FF2B5EF4-FFF2-40B4-BE49-F238E27FC236}">
                    <a16:creationId xmlns:a16="http://schemas.microsoft.com/office/drawing/2014/main" id="{93154D5A-748B-6042-A06A-87D7835C4ADA}"/>
                  </a:ext>
                </a:extLst>
              </p:cNvPr>
              <p:cNvSpPr/>
              <p:nvPr/>
            </p:nvSpPr>
            <p:spPr>
              <a:xfrm>
                <a:off x="6848675" y="5035246"/>
                <a:ext cx="5312264" cy="1860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pic>
          <p:nvPicPr>
            <p:cNvPr id="15" name="Picture 14" descr="Chart&#10;&#10;Description automatically generated">
              <a:extLst>
                <a:ext uri="{FF2B5EF4-FFF2-40B4-BE49-F238E27FC236}">
                  <a16:creationId xmlns:a16="http://schemas.microsoft.com/office/drawing/2014/main" id="{885E4061-D11F-A14E-B6AC-347A669D5A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6141" y="3097981"/>
              <a:ext cx="3171044" cy="2521912"/>
            </a:xfrm>
            <a:prstGeom prst="rect">
              <a:avLst/>
            </a:prstGeom>
          </p:spPr>
        </p:pic>
        <p:sp>
          <p:nvSpPr>
            <p:cNvPr id="19" name="Rectangle 18">
              <a:extLst>
                <a:ext uri="{FF2B5EF4-FFF2-40B4-BE49-F238E27FC236}">
                  <a16:creationId xmlns:a16="http://schemas.microsoft.com/office/drawing/2014/main" id="{E8C8508A-3D11-374F-9AA8-C8765906E0A1}"/>
                </a:ext>
              </a:extLst>
            </p:cNvPr>
            <p:cNvSpPr/>
            <p:nvPr/>
          </p:nvSpPr>
          <p:spPr>
            <a:xfrm>
              <a:off x="4559919" y="3270016"/>
              <a:ext cx="4259220"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0070C0"/>
                  </a:solidFill>
                  <a:effectLst/>
                  <a:uLnTx/>
                  <a:uFillTx/>
                  <a:latin typeface="Calibri" panose="020F0502020204030204"/>
                  <a:ea typeface="+mn-ea"/>
                  <a:cs typeface="+mn-cs"/>
                </a:rPr>
                <a:t>Example: Integrated hydrologic-vegetation system model</a:t>
              </a:r>
            </a:p>
          </p:txBody>
        </p:sp>
      </p:grpSp>
      <p:pic>
        <p:nvPicPr>
          <p:cNvPr id="16" name="Picture 15">
            <a:extLst>
              <a:ext uri="{FF2B5EF4-FFF2-40B4-BE49-F238E27FC236}">
                <a16:creationId xmlns:a16="http://schemas.microsoft.com/office/drawing/2014/main" id="{B89FD6EE-59D7-6941-A43F-AF09D113F8FF}"/>
              </a:ext>
            </a:extLst>
          </p:cNvPr>
          <p:cNvPicPr>
            <a:picLocks noChangeAspect="1"/>
          </p:cNvPicPr>
          <p:nvPr/>
        </p:nvPicPr>
        <p:blipFill>
          <a:blip r:embed="rId5"/>
          <a:stretch>
            <a:fillRect/>
          </a:stretch>
        </p:blipFill>
        <p:spPr>
          <a:xfrm>
            <a:off x="4470452" y="3889381"/>
            <a:ext cx="4274049" cy="2846398"/>
          </a:xfrm>
          <a:prstGeom prst="rect">
            <a:avLst/>
          </a:prstGeom>
        </p:spPr>
      </p:pic>
    </p:spTree>
    <p:extLst>
      <p:ext uri="{BB962C8B-B14F-4D97-AF65-F5344CB8AC3E}">
        <p14:creationId xmlns:p14="http://schemas.microsoft.com/office/powerpoint/2010/main" val="202894007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ERDC Powerpoint-Updated 05.2018" id="{4918AFDB-ED34-6D4D-A6BA-60C723C37DB0}" vid="{429068CB-FD0D-5648-A256-07D27F5D9604}"/>
    </a:ext>
  </a:extLst>
</a:theme>
</file>

<file path=ppt/theme/theme2.xml><?xml version="1.0" encoding="utf-8"?>
<a:theme xmlns:a="http://schemas.openxmlformats.org/drawingml/2006/main" name="1_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ERDC 16x9 Template_Sep2018.potx" id="{A30B70E1-42BA-450F-A220-D5B198D43A2C}" vid="{6D32BB91-5F2B-4730-9E27-9A56A95DA378}"/>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Title Master">
  <a:themeElements>
    <a:clrScheme name="Title Maste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Mast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itle Maste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Title Master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Title Master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Title Master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Title Master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Title Master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Title Master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Title Master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Title Master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Title Master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Title Master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Title Master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RDC 16x9 Template_Sep2018.potx" id="{A30B70E1-42BA-450F-A220-D5B198D43A2C}" vid="{3A03EFE7-42A4-4B48-8EE0-7C2EDC2F8B39}"/>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F52E4ACC27C7E4CBDB5AA20B6979F89" ma:contentTypeVersion="2" ma:contentTypeDescription="Create a new document." ma:contentTypeScope="" ma:versionID="397f1d2ee5be4d1940f562b7bdf6d899">
  <xsd:schema xmlns:xsd="http://www.w3.org/2001/XMLSchema" xmlns:xs="http://www.w3.org/2001/XMLSchema" xmlns:p="http://schemas.microsoft.com/office/2006/metadata/properties" xmlns:ns2="d61a49f8-d18e-42bb-99d6-5bf13d94d77f" targetNamespace="http://schemas.microsoft.com/office/2006/metadata/properties" ma:root="true" ma:fieldsID="3014be9b033620fa2bfce49a2714c22c" ns2:_="">
    <xsd:import namespace="d61a49f8-d18e-42bb-99d6-5bf13d94d77f"/>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1a49f8-d18e-42bb-99d6-5bf13d94d77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3EA111A-9C33-4185-99BA-B945B588410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61a49f8-d18e-42bb-99d6-5bf13d94d77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B375B66-D213-4181-9EB4-CA56EA2A36AD}">
  <ds:schemaRefs>
    <ds:schemaRef ds:uri="http://schemas.microsoft.com/sharepoint/v3/contenttype/forms"/>
  </ds:schemaRefs>
</ds:datastoreItem>
</file>

<file path=customXml/itemProps3.xml><?xml version="1.0" encoding="utf-8"?>
<ds:datastoreItem xmlns:ds="http://schemas.openxmlformats.org/officeDocument/2006/customXml" ds:itemID="{91B4240C-E88A-4578-879C-59F219784796}">
  <ds:schemaRefs>
    <ds:schemaRef ds:uri="http://purl.org/dc/terms/"/>
    <ds:schemaRef ds:uri="http://schemas.openxmlformats.org/package/2006/metadata/core-properties"/>
    <ds:schemaRef ds:uri="d61a49f8-d18e-42bb-99d6-5bf13d94d77f"/>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436</TotalTime>
  <Words>2451</Words>
  <Application>Microsoft Macintosh PowerPoint</Application>
  <PresentationFormat>Widescreen</PresentationFormat>
  <Paragraphs>260</Paragraphs>
  <Slides>15</Slides>
  <Notes>8</Notes>
  <HiddenSlides>0</HiddenSlides>
  <MMClips>0</MMClips>
  <ScaleCrop>false</ScaleCrop>
  <HeadingPairs>
    <vt:vector size="8" baseType="variant">
      <vt:variant>
        <vt:lpstr>Fonts Used</vt:lpstr>
      </vt:variant>
      <vt:variant>
        <vt:i4>7</vt:i4>
      </vt:variant>
      <vt:variant>
        <vt:lpstr>Theme</vt:lpstr>
      </vt:variant>
      <vt:variant>
        <vt:i4>5</vt:i4>
      </vt:variant>
      <vt:variant>
        <vt:lpstr>Embedded OLE Servers</vt:lpstr>
      </vt:variant>
      <vt:variant>
        <vt:i4>2</vt:i4>
      </vt:variant>
      <vt:variant>
        <vt:lpstr>Slide Titles</vt:lpstr>
      </vt:variant>
      <vt:variant>
        <vt:i4>15</vt:i4>
      </vt:variant>
    </vt:vector>
  </HeadingPairs>
  <TitlesOfParts>
    <vt:vector size="29" baseType="lpstr">
      <vt:lpstr> Arial</vt:lpstr>
      <vt:lpstr>Arial</vt:lpstr>
      <vt:lpstr>Arial Narrow</vt:lpstr>
      <vt:lpstr>Calibri</vt:lpstr>
      <vt:lpstr>Calibri Light</vt:lpstr>
      <vt:lpstr>Franklin Gothic Book</vt:lpstr>
      <vt:lpstr>Wingdings</vt:lpstr>
      <vt:lpstr>Standard White Theme</vt:lpstr>
      <vt:lpstr>1_Standard White Theme</vt:lpstr>
      <vt:lpstr>1_Office Theme</vt:lpstr>
      <vt:lpstr>1_Title Master</vt:lpstr>
      <vt:lpstr>Title Slide Templates</vt:lpstr>
      <vt:lpstr>think-cell Slide</vt:lpstr>
      <vt:lpstr>Worksheet</vt:lpstr>
      <vt:lpstr>Task 4: Hydrology Mapping</vt:lpstr>
      <vt:lpstr>Capability Set 27 Design Goal 5  </vt:lpstr>
      <vt:lpstr>Overview of Team and Research Area </vt:lpstr>
      <vt:lpstr>Current State of the Art: Hydrologic Support Occurs via Reachback</vt:lpstr>
      <vt:lpstr>Global Hydrologic Awareness with Local Precision</vt:lpstr>
      <vt:lpstr>FY22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Coordination</vt:lpstr>
      <vt:lpstr>Expected Outcomes, Impact &amp; Payoff</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1: GeoForensics</dc:title>
  <dc:creator>Hopper, Derrek T MAJ USARMY CEERD-EL (USA)</dc:creator>
  <cp:lastModifiedBy>Todd Steissberg</cp:lastModifiedBy>
  <cp:revision>73</cp:revision>
  <dcterms:created xsi:type="dcterms:W3CDTF">2021-08-26T18:33:34Z</dcterms:created>
  <dcterms:modified xsi:type="dcterms:W3CDTF">2021-10-15T05:39:24Z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0x010100BF52E4ACC27C7E4CBDB5AA20B6979F89</vt:lpwstr>
  </property>
</Properties>
</file>

<file path=docProps/thumbnail.jpeg>
</file>